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98"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84" r:id="rId23"/>
    <p:sldId id="274" r:id="rId24"/>
    <p:sldId id="275" r:id="rId25"/>
    <p:sldId id="276" r:id="rId26"/>
    <p:sldId id="277" r:id="rId27"/>
    <p:sldId id="282" r:id="rId28"/>
    <p:sldId id="283" r:id="rId29"/>
    <p:sldId id="278" r:id="rId30"/>
    <p:sldId id="279" r:id="rId31"/>
    <p:sldId id="280" r:id="rId32"/>
    <p:sldId id="281" r:id="rId33"/>
    <p:sldId id="296" r:id="rId34"/>
    <p:sldId id="297" r:id="rId35"/>
    <p:sldId id="285" r:id="rId36"/>
    <p:sldId id="286" r:id="rId37"/>
    <p:sldId id="287" r:id="rId38"/>
    <p:sldId id="288" r:id="rId39"/>
    <p:sldId id="289" r:id="rId40"/>
    <p:sldId id="290" r:id="rId41"/>
    <p:sldId id="291" r:id="rId42"/>
    <p:sldId id="292" r:id="rId43"/>
    <p:sldId id="293" r:id="rId44"/>
    <p:sldId id="294" r:id="rId45"/>
    <p:sldId id="295" r:id="rId46"/>
  </p:sldIdLst>
  <p:sldSz cx="12192000" cy="6858000"/>
  <p:notesSz cx="7559675" cy="10691813"/>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8" autoAdjust="0"/>
    <p:restoredTop sz="94660"/>
  </p:normalViewPr>
  <p:slideViewPr>
    <p:cSldViewPr snapToGrid="0">
      <p:cViewPr varScale="1">
        <p:scale>
          <a:sx n="82" d="100"/>
          <a:sy n="82" d="100"/>
        </p:scale>
        <p:origin x="8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l-GR"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l-GR"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l-GR"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l-GR"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l-GR"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l-GR"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l-GR"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l-GR"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l-GR"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l-G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l-GR"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l-G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l-GR"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l-GR"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l-G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l-GR"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l-GR"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l-GR"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l-GR"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l-GR"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l-GR"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l-GR"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l-GR"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l-GR"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l-GR"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l-GR"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l-GR"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l-GR"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l-GR"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l-GR" sz="3200" b="0" strike="noStrike" spc="-1">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l-GR"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l-GR" sz="3200" b="0" strike="noStrike" spc="-1">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l-GR" sz="3200" b="0" strike="noStrike" spc="-1">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l-GR" sz="3200" b="0" strike="noStrike" spc="-1">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l-GR" sz="3200" b="0" strike="noStrike" spc="-1">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l-GR" sz="3200" b="0" strike="noStrike" spc="-1">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l-GR" sz="3200" b="0" strike="noStrike" spc="-1">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l-GR" sz="3200" b="0" strike="noStrike" spc="-1">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l-GR" sz="3200" b="0" strike="noStrike" spc="-1">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l-GR" sz="3200" b="0" strike="noStrike" spc="-1">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l-GR" sz="3200" b="0" strike="noStrike" spc="-1">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l-GR" sz="3200" b="0" strike="noStrike" spc="-1">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l-GR" sz="3200" b="0" strike="noStrike" spc="-1">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l-GR" sz="3200" b="0" strike="noStrike" spc="-1">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l-GR" sz="3200" b="0" strike="noStrike" spc="-1">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l-GR" sz="3200" b="0" strike="noStrike" spc="-1">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l-GR"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l-G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l-GR"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l-GR"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l-GR"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l-GR"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l-GR"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l-GR"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l-GR"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l-G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913680" y="1802520"/>
            <a:ext cx="10352880" cy="1145160"/>
          </a:xfrm>
          <a:prstGeom prst="rect">
            <a:avLst/>
          </a:prstGeom>
        </p:spPr>
        <p:txBody>
          <a:bodyPr lIns="0" tIns="0" rIns="0" bIns="0" anchor="ctr">
            <a:spAutoFit/>
          </a:bodyPr>
          <a:lstStyle/>
          <a:p>
            <a:r>
              <a:rPr lang="el-GR" sz="1800" b="0" strike="noStrike" spc="-1">
                <a:latin typeface="Arial"/>
              </a:rPr>
              <a:t>Πατήστε για επεξεργασία της μορφής κειμένου του τίτλου</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l-GR" sz="3200" b="0" strike="noStrike" spc="-1">
                <a:latin typeface="Arial"/>
              </a:rPr>
              <a:t>Πατήστε για επεξεργασία της μορφής κειμένου διάρθρωσης</a:t>
            </a:r>
          </a:p>
          <a:p>
            <a:pPr marL="864000" lvl="1" indent="-324000">
              <a:spcBef>
                <a:spcPts val="1134"/>
              </a:spcBef>
              <a:buClr>
                <a:srgbClr val="FFFFFF"/>
              </a:buClr>
              <a:buSzPct val="75000"/>
              <a:buFont typeface="Symbol" charset="2"/>
              <a:buChar char=""/>
            </a:pPr>
            <a:r>
              <a:rPr lang="el-GR" sz="2800" b="0" strike="noStrike" spc="-1">
                <a:latin typeface="Arial"/>
              </a:rPr>
              <a:t>Δεύτερο επίπεδο διάρθρωσης</a:t>
            </a:r>
          </a:p>
          <a:p>
            <a:pPr marL="1296000" lvl="2" indent="-288000">
              <a:spcBef>
                <a:spcPts val="850"/>
              </a:spcBef>
              <a:buClr>
                <a:srgbClr val="FFFFFF"/>
              </a:buClr>
              <a:buSzPct val="45000"/>
              <a:buFont typeface="Wingdings" charset="2"/>
              <a:buChar char=""/>
            </a:pPr>
            <a:r>
              <a:rPr lang="el-GR" sz="2400" b="0" strike="noStrike" spc="-1">
                <a:latin typeface="Arial"/>
              </a:rPr>
              <a:t>Τρίτο επίπεδο διάρθρωσης</a:t>
            </a:r>
          </a:p>
          <a:p>
            <a:pPr marL="1728000" lvl="3" indent="-216000">
              <a:spcBef>
                <a:spcPts val="567"/>
              </a:spcBef>
              <a:buClr>
                <a:srgbClr val="FFFFFF"/>
              </a:buClr>
              <a:buSzPct val="75000"/>
              <a:buFont typeface="Symbol" charset="2"/>
              <a:buChar char=""/>
            </a:pPr>
            <a:r>
              <a:rPr lang="el-GR" sz="2000" b="0" strike="noStrike" spc="-1">
                <a:latin typeface="Arial"/>
              </a:rPr>
              <a:t>Τέταρτο επίπεδο διάρθρωσης</a:t>
            </a:r>
          </a:p>
          <a:p>
            <a:pPr marL="2160000" lvl="4" indent="-216000">
              <a:spcBef>
                <a:spcPts val="283"/>
              </a:spcBef>
              <a:buClr>
                <a:srgbClr val="FFFFFF"/>
              </a:buClr>
              <a:buSzPct val="45000"/>
              <a:buFont typeface="Wingdings" charset="2"/>
              <a:buChar char=""/>
            </a:pPr>
            <a:r>
              <a:rPr lang="el-GR" sz="2000" b="0" strike="noStrike" spc="-1">
                <a:latin typeface="Arial"/>
              </a:rPr>
              <a:t>Πέμπτο επίπεδο διάρθρωσης</a:t>
            </a:r>
          </a:p>
          <a:p>
            <a:pPr marL="2592000" lvl="5" indent="-216000">
              <a:spcBef>
                <a:spcPts val="283"/>
              </a:spcBef>
              <a:buClr>
                <a:srgbClr val="FFFFFF"/>
              </a:buClr>
              <a:buSzPct val="45000"/>
              <a:buFont typeface="Wingdings" charset="2"/>
              <a:buChar char=""/>
            </a:pPr>
            <a:r>
              <a:rPr lang="el-GR" sz="2000" b="0" strike="noStrike" spc="-1">
                <a:latin typeface="Arial"/>
              </a:rPr>
              <a:t>Έκτο επίπεδο διάρθρωσης</a:t>
            </a:r>
          </a:p>
          <a:p>
            <a:pPr marL="3024000" lvl="6" indent="-216000">
              <a:spcBef>
                <a:spcPts val="283"/>
              </a:spcBef>
              <a:buClr>
                <a:srgbClr val="FFFFFF"/>
              </a:buClr>
              <a:buSzPct val="45000"/>
              <a:buFont typeface="Wingdings" charset="2"/>
              <a:buChar char=""/>
            </a:pPr>
            <a:r>
              <a:rPr lang="el-GR" sz="2000" b="0" strike="noStrike" spc="-1">
                <a:latin typeface="Arial"/>
              </a:rPr>
              <a:t>Έβδομο επίπεδο διάρθρωσης</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l-GR" sz="4400" b="0" strike="noStrike" spc="-1">
                <a:latin typeface="Arial"/>
              </a:rPr>
              <a:t>Πατήστε για επεξεργασία της μορφής κειμένου του τίτλου</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l-GR" sz="3200" b="0" strike="noStrike" spc="-1">
                <a:latin typeface="Arial"/>
              </a:rPr>
              <a:t>Πατήστε για επεξεργασία της μορφής κειμένου διάρθρωσης</a:t>
            </a:r>
          </a:p>
          <a:p>
            <a:pPr marL="864000" lvl="1" indent="-324000">
              <a:spcBef>
                <a:spcPts val="1134"/>
              </a:spcBef>
              <a:buClr>
                <a:srgbClr val="FFFFFF"/>
              </a:buClr>
              <a:buSzPct val="75000"/>
              <a:buFont typeface="Symbol" charset="2"/>
              <a:buChar char=""/>
            </a:pPr>
            <a:r>
              <a:rPr lang="el-GR" sz="2800" b="0" strike="noStrike" spc="-1">
                <a:latin typeface="Arial"/>
              </a:rPr>
              <a:t>Δεύτερο επίπεδο διάρθρωσης</a:t>
            </a:r>
          </a:p>
          <a:p>
            <a:pPr marL="1296000" lvl="2" indent="-288000">
              <a:spcBef>
                <a:spcPts val="850"/>
              </a:spcBef>
              <a:buClr>
                <a:srgbClr val="FFFFFF"/>
              </a:buClr>
              <a:buSzPct val="45000"/>
              <a:buFont typeface="Wingdings" charset="2"/>
              <a:buChar char=""/>
            </a:pPr>
            <a:r>
              <a:rPr lang="el-GR" sz="2400" b="0" strike="noStrike" spc="-1">
                <a:latin typeface="Arial"/>
              </a:rPr>
              <a:t>Τρίτο επίπεδο διάρθρωσης</a:t>
            </a:r>
          </a:p>
          <a:p>
            <a:pPr marL="1728000" lvl="3" indent="-216000">
              <a:spcBef>
                <a:spcPts val="567"/>
              </a:spcBef>
              <a:buClr>
                <a:srgbClr val="FFFFFF"/>
              </a:buClr>
              <a:buSzPct val="75000"/>
              <a:buFont typeface="Symbol" charset="2"/>
              <a:buChar char=""/>
            </a:pPr>
            <a:r>
              <a:rPr lang="el-GR" sz="2000" b="0" strike="noStrike" spc="-1">
                <a:latin typeface="Arial"/>
              </a:rPr>
              <a:t>Τέταρτο επίπεδο διάρθρωσης</a:t>
            </a:r>
          </a:p>
          <a:p>
            <a:pPr marL="2160000" lvl="4" indent="-216000">
              <a:spcBef>
                <a:spcPts val="283"/>
              </a:spcBef>
              <a:buClr>
                <a:srgbClr val="FFFFFF"/>
              </a:buClr>
              <a:buSzPct val="45000"/>
              <a:buFont typeface="Wingdings" charset="2"/>
              <a:buChar char=""/>
            </a:pPr>
            <a:r>
              <a:rPr lang="el-GR" sz="2000" b="0" strike="noStrike" spc="-1">
                <a:latin typeface="Arial"/>
              </a:rPr>
              <a:t>Πέμπτο επίπεδο διάρθρωσης</a:t>
            </a:r>
          </a:p>
          <a:p>
            <a:pPr marL="2592000" lvl="5" indent="-216000">
              <a:spcBef>
                <a:spcPts val="283"/>
              </a:spcBef>
              <a:buClr>
                <a:srgbClr val="FFFFFF"/>
              </a:buClr>
              <a:buSzPct val="45000"/>
              <a:buFont typeface="Wingdings" charset="2"/>
              <a:buChar char=""/>
            </a:pPr>
            <a:r>
              <a:rPr lang="el-GR" sz="2000" b="0" strike="noStrike" spc="-1">
                <a:latin typeface="Arial"/>
              </a:rPr>
              <a:t>Έκτο επίπεδο διάρθρωσης</a:t>
            </a:r>
          </a:p>
          <a:p>
            <a:pPr marL="3024000" lvl="6" indent="-216000">
              <a:spcBef>
                <a:spcPts val="283"/>
              </a:spcBef>
              <a:buClr>
                <a:srgbClr val="FFFFFF"/>
              </a:buClr>
              <a:buSzPct val="45000"/>
              <a:buFont typeface="Wingdings" charset="2"/>
              <a:buChar char=""/>
            </a:pPr>
            <a:r>
              <a:rPr lang="el-GR" sz="2000" b="0" strike="noStrike" spc="-1">
                <a:latin typeface="Arial"/>
              </a:rPr>
              <a:t>Έβδομο επίπεδο διάρθρωσης</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l-GR" sz="4400" b="0" strike="noStrike" spc="-1">
                <a:latin typeface="Arial"/>
              </a:rPr>
              <a:t>Πατήστε για επεξεργασία της μορφής κειμένου του τίτλου</a:t>
            </a:r>
          </a:p>
        </p:txBody>
      </p:sp>
      <p:sp>
        <p:nvSpPr>
          <p:cNvPr id="7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l-GR" sz="3200" b="0" strike="noStrike" spc="-1">
                <a:latin typeface="Arial"/>
              </a:rPr>
              <a:t>Πατήστε για επεξεργασία της μορφής κειμένου διάρθρωσης</a:t>
            </a:r>
          </a:p>
          <a:p>
            <a:pPr marL="864000" lvl="1" indent="-324000">
              <a:spcBef>
                <a:spcPts val="1134"/>
              </a:spcBef>
              <a:buClr>
                <a:srgbClr val="FFFFFF"/>
              </a:buClr>
              <a:buSzPct val="75000"/>
              <a:buFont typeface="Symbol" charset="2"/>
              <a:buChar char=""/>
            </a:pPr>
            <a:r>
              <a:rPr lang="el-GR" sz="2800" b="0" strike="noStrike" spc="-1">
                <a:latin typeface="Arial"/>
              </a:rPr>
              <a:t>Δεύτερο επίπεδο διάρθρωσης</a:t>
            </a:r>
          </a:p>
          <a:p>
            <a:pPr marL="1296000" lvl="2" indent="-288000">
              <a:spcBef>
                <a:spcPts val="850"/>
              </a:spcBef>
              <a:buClr>
                <a:srgbClr val="FFFFFF"/>
              </a:buClr>
              <a:buSzPct val="45000"/>
              <a:buFont typeface="Wingdings" charset="2"/>
              <a:buChar char=""/>
            </a:pPr>
            <a:r>
              <a:rPr lang="el-GR" sz="2400" b="0" strike="noStrike" spc="-1">
                <a:latin typeface="Arial"/>
              </a:rPr>
              <a:t>Τρίτο επίπεδο διάρθρωσης</a:t>
            </a:r>
          </a:p>
          <a:p>
            <a:pPr marL="1728000" lvl="3" indent="-216000">
              <a:spcBef>
                <a:spcPts val="567"/>
              </a:spcBef>
              <a:buClr>
                <a:srgbClr val="FFFFFF"/>
              </a:buClr>
              <a:buSzPct val="75000"/>
              <a:buFont typeface="Symbol" charset="2"/>
              <a:buChar char=""/>
            </a:pPr>
            <a:r>
              <a:rPr lang="el-GR" sz="2000" b="0" strike="noStrike" spc="-1">
                <a:latin typeface="Arial"/>
              </a:rPr>
              <a:t>Τέταρτο επίπεδο διάρθρωσης</a:t>
            </a:r>
          </a:p>
          <a:p>
            <a:pPr marL="2160000" lvl="4" indent="-216000">
              <a:spcBef>
                <a:spcPts val="283"/>
              </a:spcBef>
              <a:buClr>
                <a:srgbClr val="FFFFFF"/>
              </a:buClr>
              <a:buSzPct val="45000"/>
              <a:buFont typeface="Wingdings" charset="2"/>
              <a:buChar char=""/>
            </a:pPr>
            <a:r>
              <a:rPr lang="el-GR" sz="2000" b="0" strike="noStrike" spc="-1">
                <a:latin typeface="Arial"/>
              </a:rPr>
              <a:t>Πέμπτο επίπεδο διάρθρωσης</a:t>
            </a:r>
          </a:p>
          <a:p>
            <a:pPr marL="2592000" lvl="5" indent="-216000">
              <a:spcBef>
                <a:spcPts val="283"/>
              </a:spcBef>
              <a:buClr>
                <a:srgbClr val="FFFFFF"/>
              </a:buClr>
              <a:buSzPct val="45000"/>
              <a:buFont typeface="Wingdings" charset="2"/>
              <a:buChar char=""/>
            </a:pPr>
            <a:r>
              <a:rPr lang="el-GR" sz="2000" b="0" strike="noStrike" spc="-1">
                <a:latin typeface="Arial"/>
              </a:rPr>
              <a:t>Έκτο επίπεδο διάρθρωσης</a:t>
            </a:r>
          </a:p>
          <a:p>
            <a:pPr marL="3024000" lvl="6" indent="-216000">
              <a:spcBef>
                <a:spcPts val="283"/>
              </a:spcBef>
              <a:buClr>
                <a:srgbClr val="FFFFFF"/>
              </a:buClr>
              <a:buSzPct val="45000"/>
              <a:buFont typeface="Wingdings" charset="2"/>
              <a:buChar char=""/>
            </a:pPr>
            <a:r>
              <a:rPr lang="el-GR" sz="2000" b="0" strike="noStrike" spc="-1">
                <a:latin typeface="Arial"/>
              </a:rPr>
              <a:t>Έβδομο επίπεδο διάρθρωσης</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Kg-FiWX4uWI" TargetMode="Externa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WT_-84AZef0" TargetMode="Externa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gGUDmxYMIUg" TargetMode="Externa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o6johAzP2oI"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222452" y="2814655"/>
            <a:ext cx="7236000" cy="168732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l-GR" sz="4000" b="0" strike="noStrike" spc="-1" dirty="0">
                <a:solidFill>
                  <a:srgbClr val="E3E3E3"/>
                </a:solidFill>
                <a:latin typeface="Monotype Corsiva" panose="03010101010201010101" pitchFamily="66" charset="0"/>
              </a:rPr>
              <a:t>PETER BROOK</a:t>
            </a:r>
            <a:endParaRPr lang="en-US" sz="4000" b="0" strike="noStrike" spc="-1" dirty="0">
              <a:solidFill>
                <a:srgbClr val="E3E3E3"/>
              </a:solidFill>
              <a:latin typeface="Monotype Corsiva" panose="03010101010201010101" pitchFamily="66" charset="0"/>
            </a:endParaRPr>
          </a:p>
          <a:p>
            <a:pPr algn="ctr">
              <a:lnSpc>
                <a:spcPct val="100000"/>
              </a:lnSpc>
            </a:pPr>
            <a:endParaRPr lang="el-GR" sz="2000" b="0" strike="noStrike" spc="-1" dirty="0">
              <a:solidFill>
                <a:srgbClr val="E3E3E3"/>
              </a:solidFill>
              <a:latin typeface="Monotype Corsiva" panose="03010101010201010101" pitchFamily="66" charset="0"/>
            </a:endParaRPr>
          </a:p>
          <a:p>
            <a:pPr algn="ctr">
              <a:lnSpc>
                <a:spcPct val="100000"/>
              </a:lnSpc>
            </a:pPr>
            <a:endParaRPr lang="el-GR" sz="2000" spc="-1" dirty="0">
              <a:solidFill>
                <a:srgbClr val="E3E3E3"/>
              </a:solidFill>
              <a:latin typeface="Monotype Corsiva" panose="03010101010201010101" pitchFamily="66" charset="0"/>
            </a:endParaRPr>
          </a:p>
          <a:p>
            <a:pPr algn="ctr">
              <a:lnSpc>
                <a:spcPct val="100000"/>
              </a:lnSpc>
            </a:pPr>
            <a:endParaRPr lang="el-GR" sz="2000" b="0" strike="noStrike" spc="-1" dirty="0">
              <a:solidFill>
                <a:srgbClr val="E3E3E3"/>
              </a:solidFill>
              <a:latin typeface="Monotype Corsiva" panose="03010101010201010101" pitchFamily="66" charset="0"/>
            </a:endParaRPr>
          </a:p>
          <a:p>
            <a:pPr algn="ctr">
              <a:lnSpc>
                <a:spcPct val="100000"/>
              </a:lnSpc>
            </a:pPr>
            <a:endParaRPr lang="el-GR" sz="2000" spc="-1" dirty="0">
              <a:solidFill>
                <a:srgbClr val="E3E3E3"/>
              </a:solidFill>
              <a:latin typeface="Monotype Corsiva" panose="03010101010201010101" pitchFamily="66" charset="0"/>
            </a:endParaRPr>
          </a:p>
          <a:p>
            <a:pPr algn="ctr">
              <a:lnSpc>
                <a:spcPct val="100000"/>
              </a:lnSpc>
            </a:pPr>
            <a:endParaRPr lang="el-GR" sz="2000" b="0" strike="noStrike" spc="-1" dirty="0">
              <a:solidFill>
                <a:srgbClr val="E3E3E3"/>
              </a:solidFill>
              <a:latin typeface="Monotype Corsiva" panose="03010101010201010101" pitchFamily="66" charset="0"/>
            </a:endParaRPr>
          </a:p>
          <a:p>
            <a:pPr algn="ctr">
              <a:lnSpc>
                <a:spcPct val="100000"/>
              </a:lnSpc>
            </a:pPr>
            <a:endParaRPr lang="el-GR" sz="2000" spc="-1" dirty="0">
              <a:solidFill>
                <a:srgbClr val="E3E3E3"/>
              </a:solidFill>
              <a:latin typeface="Monotype Corsiva" panose="03010101010201010101" pitchFamily="66" charset="0"/>
            </a:endParaRPr>
          </a:p>
          <a:p>
            <a:pPr algn="ctr">
              <a:lnSpc>
                <a:spcPct val="100000"/>
              </a:lnSpc>
            </a:pPr>
            <a:r>
              <a:rPr lang="el-GR" sz="2000" b="0" strike="noStrike" spc="-1" dirty="0">
                <a:solidFill>
                  <a:srgbClr val="E3E3E3"/>
                </a:solidFill>
                <a:latin typeface="Monotype Corsiva" panose="03010101010201010101" pitchFamily="66" charset="0"/>
              </a:rPr>
              <a:t>Πανεπιστ</a:t>
            </a:r>
            <a:r>
              <a:rPr lang="el-GR" sz="2000" spc="-1" dirty="0">
                <a:solidFill>
                  <a:srgbClr val="E3E3E3"/>
                </a:solidFill>
                <a:latin typeface="Monotype Corsiva" panose="03010101010201010101" pitchFamily="66" charset="0"/>
              </a:rPr>
              <a:t>ήμιο Πελοποννήσου</a:t>
            </a:r>
          </a:p>
          <a:p>
            <a:pPr algn="ctr">
              <a:lnSpc>
                <a:spcPct val="100000"/>
              </a:lnSpc>
            </a:pPr>
            <a:r>
              <a:rPr lang="el-GR" sz="2000" b="0" strike="noStrike" spc="-1" dirty="0">
                <a:solidFill>
                  <a:srgbClr val="E3E3E3"/>
                </a:solidFill>
                <a:latin typeface="Monotype Corsiva" panose="03010101010201010101" pitchFamily="66" charset="0"/>
              </a:rPr>
              <a:t>Τμήμα Θεατρικών Σπουδών</a:t>
            </a:r>
            <a:endParaRPr lang="el-GR" sz="2000" b="0" strike="noStrike" spc="-1" dirty="0">
              <a:latin typeface="Monotype Corsiva" panose="03010101010201010101" pitchFamily="66" charset="0"/>
            </a:endParaRPr>
          </a:p>
        </p:txBody>
      </p:sp>
      <p:pic>
        <p:nvPicPr>
          <p:cNvPr id="115" name="Εικόνα 2"/>
          <p:cNvPicPr/>
          <p:nvPr/>
        </p:nvPicPr>
        <p:blipFill>
          <a:blip r:embed="rId2"/>
          <a:stretch/>
        </p:blipFill>
        <p:spPr>
          <a:xfrm>
            <a:off x="7044120" y="957240"/>
            <a:ext cx="4039560" cy="480456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609780" y="602002"/>
            <a:ext cx="10972440" cy="677108"/>
          </a:xfrm>
          <a:prstGeom prst="rect">
            <a:avLst/>
          </a:prstGeom>
          <a:noFill/>
          <a:ln>
            <a:noFill/>
          </a:ln>
        </p:spPr>
        <p:txBody>
          <a:bodyPr lIns="0" tIns="0" rIns="0" bIns="0" anchor="ctr">
            <a:spAutoFit/>
          </a:bodyPr>
          <a:lstStyle/>
          <a:p>
            <a:pPr algn="ctr"/>
            <a:r>
              <a:rPr lang="el-GR" sz="4400" b="0" strike="noStrike" spc="-1" dirty="0">
                <a:solidFill>
                  <a:schemeClr val="bg1"/>
                </a:solidFill>
                <a:latin typeface="Monotype Corsiva" panose="03010101010201010101" pitchFamily="66" charset="0"/>
                <a:cs typeface="Nirmala UI" panose="020B0502040204020203" pitchFamily="34" charset="0"/>
              </a:rPr>
              <a:t>Η σκηνοθετική του καριέρα στην Αγγλία </a:t>
            </a:r>
          </a:p>
        </p:txBody>
      </p:sp>
      <p:sp>
        <p:nvSpPr>
          <p:cNvPr id="135" name="TextShape 2"/>
          <p:cNvSpPr txBox="1"/>
          <p:nvPr/>
        </p:nvSpPr>
        <p:spPr>
          <a:xfrm>
            <a:off x="464271" y="2217835"/>
            <a:ext cx="10972440" cy="2954655"/>
          </a:xfrm>
          <a:prstGeom prst="rect">
            <a:avLst/>
          </a:prstGeom>
          <a:noFill/>
          <a:ln>
            <a:noFill/>
          </a:ln>
        </p:spPr>
        <p:txBody>
          <a:bodyPr lIns="0" tIns="0" rIns="0" bIns="0" anchor="ctr">
            <a:spAutoFit/>
          </a:bodyPr>
          <a:lstStyle/>
          <a:p>
            <a:pPr algn="ctr"/>
            <a:r>
              <a:rPr lang="el-GR" sz="3200" b="0" strike="noStrike" spc="-1" dirty="0">
                <a:latin typeface="Arial"/>
              </a:rPr>
              <a:t>ﾟ</a:t>
            </a:r>
            <a:r>
              <a:rPr lang="el-GR" sz="3200" b="0" strike="noStrike" spc="-1" dirty="0">
                <a:solidFill>
                  <a:schemeClr val="bg1"/>
                </a:solidFill>
                <a:latin typeface="Monotype Corsiva" panose="03010101010201010101" pitchFamily="66" charset="0"/>
              </a:rPr>
              <a:t>Ο </a:t>
            </a:r>
            <a:r>
              <a:rPr lang="el-GR" sz="3200" b="0" strike="noStrike" spc="-1" dirty="0" err="1">
                <a:solidFill>
                  <a:schemeClr val="bg1"/>
                </a:solidFill>
                <a:latin typeface="Monotype Corsiva" panose="03010101010201010101" pitchFamily="66" charset="0"/>
              </a:rPr>
              <a:t>Peter</a:t>
            </a:r>
            <a:r>
              <a:rPr lang="el-GR" sz="3200" b="0" strike="noStrike" spc="-1" dirty="0">
                <a:solidFill>
                  <a:schemeClr val="bg1"/>
                </a:solidFill>
                <a:latin typeface="Monotype Corsiva" panose="03010101010201010101" pitchFamily="66" charset="0"/>
              </a:rPr>
              <a:t> </a:t>
            </a:r>
            <a:r>
              <a:rPr lang="el-GR" sz="3200" b="0" strike="noStrike" spc="-1" dirty="0" err="1">
                <a:solidFill>
                  <a:schemeClr val="bg1"/>
                </a:solidFill>
                <a:latin typeface="Monotype Corsiva" panose="03010101010201010101" pitchFamily="66" charset="0"/>
              </a:rPr>
              <a:t>Brook</a:t>
            </a:r>
            <a:r>
              <a:rPr lang="el-GR" sz="3200" b="0" strike="noStrike" spc="-1" dirty="0">
                <a:solidFill>
                  <a:schemeClr val="bg1"/>
                </a:solidFill>
                <a:latin typeface="Monotype Corsiva" panose="03010101010201010101" pitchFamily="66" charset="0"/>
              </a:rPr>
              <a:t> αφού τελείωσε τις </a:t>
            </a:r>
            <a:r>
              <a:rPr lang="el-GR" sz="3200" b="0" strike="noStrike" spc="-1" dirty="0" err="1">
                <a:solidFill>
                  <a:schemeClr val="bg1"/>
                </a:solidFill>
                <a:latin typeface="Monotype Corsiva" panose="03010101010201010101" pitchFamily="66" charset="0"/>
              </a:rPr>
              <a:t>σπούδες</a:t>
            </a:r>
            <a:r>
              <a:rPr lang="el-GR" sz="3200" b="0" strike="noStrike" spc="-1" dirty="0">
                <a:solidFill>
                  <a:schemeClr val="bg1"/>
                </a:solidFill>
                <a:latin typeface="Monotype Corsiva" panose="03010101010201010101" pitchFamily="66" charset="0"/>
              </a:rPr>
              <a:t> του στη Λιέγη εγκαταστάθηκε στην διάρκεια του Α΄ Παγκοσμίου πολέμου στην Αγγλία.</a:t>
            </a:r>
            <a:r>
              <a:rPr lang="en-US" sz="3200" b="0" strike="noStrike" spc="-1" dirty="0">
                <a:solidFill>
                  <a:schemeClr val="bg1"/>
                </a:solidFill>
                <a:latin typeface="Monotype Corsiva" panose="03010101010201010101" pitchFamily="66" charset="0"/>
              </a:rPr>
              <a:t> </a:t>
            </a:r>
            <a:r>
              <a:rPr lang="el-GR" sz="3200" b="0" strike="noStrike" spc="-1" dirty="0">
                <a:solidFill>
                  <a:schemeClr val="bg1"/>
                </a:solidFill>
                <a:latin typeface="Monotype Corsiva" panose="03010101010201010101" pitchFamily="66" charset="0"/>
              </a:rPr>
              <a:t>Ενόσω σπούδαζε στην Οξφόρδη, όπου ίδρυσε την πρώτη κινηματογραφική λέσχη, ο Πίτερ κατάφερε να βρει ένα μικρό θέατρο για να σκηνοθετήσει το πρώτο του έργο, την «Τραγική ιστορία του δόκτορα </a:t>
            </a:r>
            <a:r>
              <a:rPr lang="el-GR" sz="3200" b="0" strike="noStrike" spc="-1" dirty="0" err="1">
                <a:solidFill>
                  <a:schemeClr val="bg1"/>
                </a:solidFill>
                <a:latin typeface="Monotype Corsiva" panose="03010101010201010101" pitchFamily="66" charset="0"/>
              </a:rPr>
              <a:t>Φάουστους</a:t>
            </a:r>
            <a:r>
              <a:rPr lang="el-GR" sz="3200" b="0" strike="noStrike" spc="-1" dirty="0">
                <a:solidFill>
                  <a:schemeClr val="bg1"/>
                </a:solidFill>
                <a:latin typeface="Monotype Corsiva" panose="03010101010201010101" pitchFamily="66" charset="0"/>
              </a:rPr>
              <a:t>» του </a:t>
            </a:r>
            <a:r>
              <a:rPr lang="el-GR" sz="3200" b="0" strike="noStrike" spc="-1" dirty="0" err="1">
                <a:solidFill>
                  <a:schemeClr val="bg1"/>
                </a:solidFill>
                <a:latin typeface="Monotype Corsiva" panose="03010101010201010101" pitchFamily="66" charset="0"/>
              </a:rPr>
              <a:t>Μάρλοου</a:t>
            </a:r>
            <a:r>
              <a:rPr lang="el-GR" sz="3200" b="0" strike="noStrike" spc="-1" dirty="0">
                <a:solidFill>
                  <a:schemeClr val="bg1"/>
                </a:solidFill>
                <a:latin typeface="Monotype Corsiva" panose="03010101010201010101" pitchFamily="66" charset="0"/>
              </a:rPr>
              <a:t> το 1942</a:t>
            </a:r>
            <a:r>
              <a:rPr lang="el-GR" sz="3200" b="0" strike="noStrike" spc="-1" dirty="0">
                <a:solidFill>
                  <a:schemeClr val="bg1"/>
                </a:solidFill>
                <a:latin typeface="Noto Serif Light"/>
              </a:rPr>
              <a:t>.</a:t>
            </a:r>
            <a:endParaRPr lang="el-GR" sz="3200" b="0" strike="noStrike" spc="-1" dirty="0">
              <a:solidFill>
                <a:schemeClr val="bg1"/>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609780" y="241609"/>
            <a:ext cx="10972440" cy="1144800"/>
          </a:xfrm>
          <a:prstGeom prst="rect">
            <a:avLst/>
          </a:prstGeom>
          <a:noFill/>
          <a:ln>
            <a:noFill/>
          </a:ln>
        </p:spPr>
        <p:txBody>
          <a:bodyPr lIns="0" tIns="0" rIns="0" bIns="0" anchor="ctr">
            <a:spAutoFit/>
          </a:bodyPr>
          <a:lstStyle/>
          <a:p>
            <a:pPr algn="ctr"/>
            <a:endParaRPr lang="el-GR" sz="4400" b="0" strike="noStrike" spc="-1">
              <a:latin typeface="Arial"/>
            </a:endParaRPr>
          </a:p>
        </p:txBody>
      </p:sp>
      <p:sp>
        <p:nvSpPr>
          <p:cNvPr id="137" name="TextShape 2"/>
          <p:cNvSpPr txBox="1"/>
          <p:nvPr/>
        </p:nvSpPr>
        <p:spPr>
          <a:xfrm>
            <a:off x="216000" y="1553467"/>
            <a:ext cx="5439733" cy="4093428"/>
          </a:xfrm>
          <a:prstGeom prst="rect">
            <a:avLst/>
          </a:prstGeom>
          <a:noFill/>
          <a:ln>
            <a:noFill/>
          </a:ln>
        </p:spPr>
        <p:txBody>
          <a:bodyPr wrap="square" lIns="0" tIns="0" rIns="0" bIns="0" anchor="ctr">
            <a:spAutoFit/>
          </a:bodyPr>
          <a:lstStyle/>
          <a:p>
            <a:pPr algn="ctr"/>
            <a:r>
              <a:rPr lang="el-GR" sz="2400" b="0" strike="noStrike" spc="-1" dirty="0">
                <a:latin typeface="Arial"/>
              </a:rPr>
              <a:t> </a:t>
            </a:r>
            <a:r>
              <a:rPr lang="el-GR" sz="2200" b="0" strike="noStrike" spc="-1" dirty="0">
                <a:solidFill>
                  <a:schemeClr val="bg1"/>
                </a:solidFill>
                <a:latin typeface="Monotype Corsiva" panose="03010101010201010101" pitchFamily="66" charset="0"/>
              </a:rPr>
              <a:t>Μετά τις σπουδές του, το 1945, ανεβάζει τη «Δαιμόνια Μηχανή» του </a:t>
            </a:r>
            <a:r>
              <a:rPr lang="el-GR" sz="2200" b="0" strike="noStrike" spc="-1" dirty="0" err="1">
                <a:solidFill>
                  <a:schemeClr val="bg1"/>
                </a:solidFill>
                <a:latin typeface="Monotype Corsiva" panose="03010101010201010101" pitchFamily="66" charset="0"/>
              </a:rPr>
              <a:t>Κοκτώ</a:t>
            </a:r>
            <a:r>
              <a:rPr lang="el-GR" sz="2200" b="0" strike="noStrike" spc="-1" dirty="0">
                <a:solidFill>
                  <a:schemeClr val="bg1"/>
                </a:solidFill>
                <a:latin typeface="Monotype Corsiva" panose="03010101010201010101" pitchFamily="66" charset="0"/>
              </a:rPr>
              <a:t> και τον «Πυγμαλίωνα» του Τζορτζ Μπέρναρντ </a:t>
            </a:r>
            <a:r>
              <a:rPr lang="el-GR" sz="2200" b="0" strike="noStrike" spc="-1" dirty="0" err="1">
                <a:solidFill>
                  <a:schemeClr val="bg1"/>
                </a:solidFill>
                <a:latin typeface="Monotype Corsiva" panose="03010101010201010101" pitchFamily="66" charset="0"/>
              </a:rPr>
              <a:t>Σο.Επίσης,σκηνοθέτησε</a:t>
            </a:r>
            <a:r>
              <a:rPr lang="el-GR" sz="2200" b="0" strike="noStrike" spc="-1" dirty="0">
                <a:solidFill>
                  <a:schemeClr val="bg1"/>
                </a:solidFill>
                <a:latin typeface="Monotype Corsiva" panose="03010101010201010101" pitchFamily="66" charset="0"/>
              </a:rPr>
              <a:t> το πρώτο του έργο του Σαίξπηρ &lt;</a:t>
            </a:r>
            <a:r>
              <a:rPr lang="el-GR" sz="2200" b="0" strike="noStrike" spc="-1" dirty="0" err="1">
                <a:solidFill>
                  <a:schemeClr val="bg1"/>
                </a:solidFill>
                <a:latin typeface="Monotype Corsiva" panose="03010101010201010101" pitchFamily="66" charset="0"/>
              </a:rPr>
              <a:t>King</a:t>
            </a:r>
            <a:r>
              <a:rPr lang="el-GR" sz="2200" b="0" strike="noStrike" spc="-1" dirty="0">
                <a:solidFill>
                  <a:schemeClr val="bg1"/>
                </a:solidFill>
                <a:latin typeface="Monotype Corsiva" panose="03010101010201010101" pitchFamily="66" charset="0"/>
              </a:rPr>
              <a:t> John&gt; το 1945 για το θέατρο Ρεπερτορίου του </a:t>
            </a:r>
            <a:r>
              <a:rPr lang="el-GR" sz="2200" b="0" strike="noStrike" spc="-1" dirty="0" err="1">
                <a:solidFill>
                  <a:schemeClr val="bg1"/>
                </a:solidFill>
                <a:latin typeface="Monotype Corsiva" panose="03010101010201010101" pitchFamily="66" charset="0"/>
              </a:rPr>
              <a:t>Μπέρμιγχαμ</a:t>
            </a:r>
            <a:r>
              <a:rPr lang="el-GR" sz="2200" b="0" strike="noStrike" spc="-1" dirty="0">
                <a:solidFill>
                  <a:schemeClr val="bg1"/>
                </a:solidFill>
                <a:latin typeface="Monotype Corsiva" panose="03010101010201010101" pitchFamily="66" charset="0"/>
              </a:rPr>
              <a:t>. Το ταλέντο του νεαρού τράβηξε την προσοχή του Μπάρι Τζάκσον, διευθυντή του Θεάτρου Ρεπερτορίου του </a:t>
            </a:r>
            <a:r>
              <a:rPr lang="el-GR" sz="2200" b="0" strike="noStrike" spc="-1" dirty="0" err="1">
                <a:solidFill>
                  <a:schemeClr val="bg1"/>
                </a:solidFill>
                <a:latin typeface="Monotype Corsiva" panose="03010101010201010101" pitchFamily="66" charset="0"/>
              </a:rPr>
              <a:t>Μπέρμιγχαμ</a:t>
            </a:r>
            <a:r>
              <a:rPr lang="el-GR" sz="2200" b="0" strike="noStrike" spc="-1" dirty="0">
                <a:solidFill>
                  <a:schemeClr val="bg1"/>
                </a:solidFill>
                <a:latin typeface="Monotype Corsiva" panose="03010101010201010101" pitchFamily="66" charset="0"/>
              </a:rPr>
              <a:t>, που του πρόσφερε </a:t>
            </a:r>
            <a:r>
              <a:rPr lang="el-GR" sz="2200" b="0" strike="noStrike" spc="-1" dirty="0" err="1">
                <a:solidFill>
                  <a:schemeClr val="bg1"/>
                </a:solidFill>
                <a:latin typeface="Monotype Corsiva" panose="03010101010201010101" pitchFamily="66" charset="0"/>
              </a:rPr>
              <a:t>δουλειά.Από</a:t>
            </a:r>
            <a:r>
              <a:rPr lang="el-GR" sz="2200" b="0" strike="noStrike" spc="-1" dirty="0">
                <a:solidFill>
                  <a:schemeClr val="bg1"/>
                </a:solidFill>
                <a:latin typeface="Monotype Corsiva" panose="03010101010201010101" pitchFamily="66" charset="0"/>
              </a:rPr>
              <a:t> 'κει ξεκινάει μια λαμπρή καριέρα, με παραστάσεις σαιξπηρικών έργων που έγραψαν ιστορία στο μεταπολεμικό αγγλικό θέατρο</a:t>
            </a:r>
            <a:r>
              <a:rPr lang="el-GR" sz="2000" b="0" strike="noStrike" spc="-1" dirty="0">
                <a:solidFill>
                  <a:schemeClr val="bg1"/>
                </a:solidFill>
                <a:latin typeface="Monotype Corsiva" panose="03010101010201010101" pitchFamily="66" charset="0"/>
              </a:rPr>
              <a:t>.</a:t>
            </a:r>
          </a:p>
        </p:txBody>
      </p:sp>
      <p:pic>
        <p:nvPicPr>
          <p:cNvPr id="2" name="Εικόνα 1">
            <a:extLst>
              <a:ext uri="{FF2B5EF4-FFF2-40B4-BE49-F238E27FC236}">
                <a16:creationId xmlns:a16="http://schemas.microsoft.com/office/drawing/2014/main" id="{81C21C37-8040-450A-B557-C3EAFFE30CEF}"/>
              </a:ext>
            </a:extLst>
          </p:cNvPr>
          <p:cNvPicPr>
            <a:picLocks noChangeAspect="1"/>
          </p:cNvPicPr>
          <p:nvPr/>
        </p:nvPicPr>
        <p:blipFill>
          <a:blip r:embed="rId2"/>
          <a:stretch>
            <a:fillRect/>
          </a:stretch>
        </p:blipFill>
        <p:spPr>
          <a:xfrm>
            <a:off x="6096000" y="1957754"/>
            <a:ext cx="5486220" cy="34817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609480" y="273600"/>
            <a:ext cx="10972440" cy="1144800"/>
          </a:xfrm>
          <a:prstGeom prst="rect">
            <a:avLst/>
          </a:prstGeom>
          <a:noFill/>
          <a:ln>
            <a:noFill/>
          </a:ln>
        </p:spPr>
        <p:txBody>
          <a:bodyPr lIns="0" tIns="0" rIns="0" bIns="0" anchor="ctr">
            <a:spAutoFit/>
          </a:bodyPr>
          <a:lstStyle/>
          <a:p>
            <a:pPr algn="ctr"/>
            <a:endParaRPr lang="el-GR" sz="4400" b="0" strike="noStrike" spc="-1">
              <a:latin typeface="Arial"/>
            </a:endParaRPr>
          </a:p>
        </p:txBody>
      </p:sp>
      <p:sp>
        <p:nvSpPr>
          <p:cNvPr id="140" name="TextShape 2"/>
          <p:cNvSpPr txBox="1"/>
          <p:nvPr/>
        </p:nvSpPr>
        <p:spPr>
          <a:xfrm>
            <a:off x="254493" y="967658"/>
            <a:ext cx="11476440" cy="1600438"/>
          </a:xfrm>
          <a:prstGeom prst="rect">
            <a:avLst/>
          </a:prstGeom>
          <a:noFill/>
          <a:ln>
            <a:noFill/>
          </a:ln>
        </p:spPr>
        <p:txBody>
          <a:bodyPr lIns="0" tIns="0" rIns="0" bIns="0" anchor="ctr">
            <a:spAutoFit/>
          </a:bodyPr>
          <a:lstStyle/>
          <a:p>
            <a:pPr algn="ctr"/>
            <a:r>
              <a:rPr lang="el-GR" sz="3200" b="0" strike="noStrike" spc="-1" dirty="0">
                <a:latin typeface="Arial"/>
              </a:rPr>
              <a:t> </a:t>
            </a:r>
            <a:r>
              <a:rPr lang="el-GR" sz="2400" b="0" strike="noStrike" spc="-1" dirty="0">
                <a:solidFill>
                  <a:schemeClr val="bg1"/>
                </a:solidFill>
                <a:latin typeface="Monotype Corsiva" panose="03010101010201010101" pitchFamily="66" charset="0"/>
              </a:rPr>
              <a:t>Πρώτη στη σειρά ήταν ο «Βασιλιάς Ιωάννης» και αμέσως μετά, το 1946, μια μαγευτική παράσταση του «Αγάπης Αγώνας Άγονος» στο </a:t>
            </a:r>
            <a:r>
              <a:rPr lang="el-GR" sz="2400" b="0" strike="noStrike" spc="-1" dirty="0" err="1">
                <a:solidFill>
                  <a:schemeClr val="bg1"/>
                </a:solidFill>
                <a:latin typeface="Monotype Corsiva" panose="03010101010201010101" pitchFamily="66" charset="0"/>
              </a:rPr>
              <a:t>Στράτφορντ</a:t>
            </a:r>
            <a:r>
              <a:rPr lang="el-GR" sz="2400" b="0" strike="noStrike" spc="-1" dirty="0">
                <a:solidFill>
                  <a:schemeClr val="bg1"/>
                </a:solidFill>
                <a:latin typeface="Monotype Corsiva" panose="03010101010201010101" pitchFamily="66" charset="0"/>
              </a:rPr>
              <a:t>, εμπνευσμένη από τους πίνακες του </a:t>
            </a:r>
            <a:r>
              <a:rPr lang="el-GR" sz="2400" b="0" strike="noStrike" spc="-1" dirty="0" err="1">
                <a:solidFill>
                  <a:schemeClr val="bg1"/>
                </a:solidFill>
                <a:latin typeface="Monotype Corsiva" panose="03010101010201010101" pitchFamily="66" charset="0"/>
              </a:rPr>
              <a:t>Βαττώ</a:t>
            </a:r>
            <a:r>
              <a:rPr lang="el-GR" sz="2400" b="0" strike="noStrike" spc="-1" dirty="0">
                <a:solidFill>
                  <a:schemeClr val="bg1"/>
                </a:solidFill>
                <a:latin typeface="Monotype Corsiva" panose="03010101010201010101" pitchFamily="66" charset="0"/>
              </a:rPr>
              <a:t>. Ο Μπρουκ ένιωθε την ανάγκη των θεατών, αμέσως μετά τον πόλεμο, για μαγεία και ομορφιά, και ανταποκρίθηκε γενναιόδωρα.</a:t>
            </a:r>
          </a:p>
        </p:txBody>
      </p:sp>
      <p:pic>
        <p:nvPicPr>
          <p:cNvPr id="2" name="Εικόνα 1">
            <a:extLst>
              <a:ext uri="{FF2B5EF4-FFF2-40B4-BE49-F238E27FC236}">
                <a16:creationId xmlns:a16="http://schemas.microsoft.com/office/drawing/2014/main" id="{D185458B-1DD3-4C94-B617-1F036E96AB60}"/>
              </a:ext>
            </a:extLst>
          </p:cNvPr>
          <p:cNvPicPr>
            <a:picLocks noChangeAspect="1"/>
          </p:cNvPicPr>
          <p:nvPr/>
        </p:nvPicPr>
        <p:blipFill>
          <a:blip r:embed="rId2"/>
          <a:stretch>
            <a:fillRect/>
          </a:stretch>
        </p:blipFill>
        <p:spPr>
          <a:xfrm>
            <a:off x="6222755" y="3018317"/>
            <a:ext cx="2754558" cy="3417652"/>
          </a:xfrm>
          <a:prstGeom prst="rect">
            <a:avLst/>
          </a:prstGeom>
        </p:spPr>
      </p:pic>
      <p:pic>
        <p:nvPicPr>
          <p:cNvPr id="3" name="Εικόνα 2">
            <a:extLst>
              <a:ext uri="{FF2B5EF4-FFF2-40B4-BE49-F238E27FC236}">
                <a16:creationId xmlns:a16="http://schemas.microsoft.com/office/drawing/2014/main" id="{DDCEB42D-F06D-4CA3-8C6B-1A962981509F}"/>
              </a:ext>
            </a:extLst>
          </p:cNvPr>
          <p:cNvPicPr>
            <a:picLocks noChangeAspect="1"/>
          </p:cNvPicPr>
          <p:nvPr/>
        </p:nvPicPr>
        <p:blipFill>
          <a:blip r:embed="rId3"/>
          <a:stretch>
            <a:fillRect/>
          </a:stretch>
        </p:blipFill>
        <p:spPr>
          <a:xfrm>
            <a:off x="3097156" y="3018317"/>
            <a:ext cx="2998544" cy="34176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609480" y="273600"/>
            <a:ext cx="10972440" cy="1144800"/>
          </a:xfrm>
          <a:prstGeom prst="rect">
            <a:avLst/>
          </a:prstGeom>
          <a:noFill/>
          <a:ln>
            <a:noFill/>
          </a:ln>
        </p:spPr>
        <p:txBody>
          <a:bodyPr lIns="0" tIns="0" rIns="0" bIns="0" anchor="ctr">
            <a:spAutoFit/>
          </a:bodyPr>
          <a:lstStyle/>
          <a:p>
            <a:pPr algn="ctr"/>
            <a:endParaRPr lang="el-GR" sz="4400" b="0" strike="noStrike" spc="-1">
              <a:latin typeface="Arial"/>
            </a:endParaRPr>
          </a:p>
        </p:txBody>
      </p:sp>
      <p:sp>
        <p:nvSpPr>
          <p:cNvPr id="142" name="TextShape 2"/>
          <p:cNvSpPr txBox="1"/>
          <p:nvPr/>
        </p:nvSpPr>
        <p:spPr>
          <a:xfrm>
            <a:off x="381785" y="2042971"/>
            <a:ext cx="6048000" cy="3724096"/>
          </a:xfrm>
          <a:prstGeom prst="rect">
            <a:avLst/>
          </a:prstGeom>
          <a:noFill/>
          <a:ln>
            <a:noFill/>
          </a:ln>
        </p:spPr>
        <p:txBody>
          <a:bodyPr lIns="0" tIns="0" rIns="0" bIns="0" anchor="ctr">
            <a:spAutoFit/>
          </a:bodyPr>
          <a:lstStyle/>
          <a:p>
            <a:pPr algn="ctr"/>
            <a:r>
              <a:rPr lang="el-GR" sz="2200" b="0" strike="noStrike" spc="-1" dirty="0">
                <a:solidFill>
                  <a:schemeClr val="bg1"/>
                </a:solidFill>
                <a:latin typeface="Monotype Corsiva" panose="03010101010201010101" pitchFamily="66" charset="0"/>
              </a:rPr>
              <a:t>Στα λονδρέζικα </a:t>
            </a:r>
            <a:r>
              <a:rPr lang="el-GR" sz="2200" b="0" strike="noStrike" spc="-1" dirty="0" err="1">
                <a:solidFill>
                  <a:schemeClr val="bg1"/>
                </a:solidFill>
                <a:latin typeface="Monotype Corsiva" panose="03010101010201010101" pitchFamily="66" charset="0"/>
              </a:rPr>
              <a:t>θέατρα,συνεχίζει</a:t>
            </a:r>
            <a:r>
              <a:rPr lang="el-GR" sz="2200" b="0" strike="noStrike" spc="-1" dirty="0">
                <a:solidFill>
                  <a:schemeClr val="bg1"/>
                </a:solidFill>
                <a:latin typeface="Monotype Corsiva" panose="03010101010201010101" pitchFamily="66" charset="0"/>
              </a:rPr>
              <a:t> ακάθεκτος, δουλεύοντας με τους καλύτερους ηθοποιούς της εποχής, τον </a:t>
            </a:r>
            <a:r>
              <a:rPr lang="el-GR" sz="2200" b="0" strike="noStrike" spc="-1" dirty="0" err="1">
                <a:solidFill>
                  <a:schemeClr val="bg1"/>
                </a:solidFill>
                <a:latin typeface="Monotype Corsiva" panose="03010101010201010101" pitchFamily="66" charset="0"/>
              </a:rPr>
              <a:t>Άλεκ</a:t>
            </a:r>
            <a:r>
              <a:rPr lang="el-GR" sz="2200" b="0" strike="noStrike" spc="-1" dirty="0">
                <a:solidFill>
                  <a:schemeClr val="bg1"/>
                </a:solidFill>
                <a:latin typeface="Monotype Corsiva" panose="03010101010201010101" pitchFamily="66" charset="0"/>
              </a:rPr>
              <a:t> </a:t>
            </a:r>
            <a:r>
              <a:rPr lang="el-GR" sz="2200" b="0" strike="noStrike" spc="-1" dirty="0" err="1">
                <a:solidFill>
                  <a:schemeClr val="bg1"/>
                </a:solidFill>
                <a:latin typeface="Monotype Corsiva" panose="03010101010201010101" pitchFamily="66" charset="0"/>
              </a:rPr>
              <a:t>Γκίνες</a:t>
            </a:r>
            <a:r>
              <a:rPr lang="el-GR" sz="2200" b="0" strike="noStrike" spc="-1" dirty="0">
                <a:solidFill>
                  <a:schemeClr val="bg1"/>
                </a:solidFill>
                <a:latin typeface="Monotype Corsiva" panose="03010101010201010101" pitchFamily="66" charset="0"/>
              </a:rPr>
              <a:t>, τον Τζον </a:t>
            </a:r>
            <a:r>
              <a:rPr lang="el-GR" sz="2200" b="0" strike="noStrike" spc="-1" dirty="0" err="1">
                <a:solidFill>
                  <a:schemeClr val="bg1"/>
                </a:solidFill>
                <a:latin typeface="Monotype Corsiva" panose="03010101010201010101" pitchFamily="66" charset="0"/>
              </a:rPr>
              <a:t>Γκίλγουντ</a:t>
            </a:r>
            <a:r>
              <a:rPr lang="el-GR" sz="2200" b="0" strike="noStrike" spc="-1" dirty="0">
                <a:solidFill>
                  <a:schemeClr val="bg1"/>
                </a:solidFill>
                <a:latin typeface="Monotype Corsiva" panose="03010101010201010101" pitchFamily="66" charset="0"/>
              </a:rPr>
              <a:t>, τον Λόρενς Ολίβιε και κυρίως με τον Πολ </a:t>
            </a:r>
            <a:r>
              <a:rPr lang="el-GR" sz="2200" b="0" strike="noStrike" spc="-1" dirty="0" err="1">
                <a:solidFill>
                  <a:schemeClr val="bg1"/>
                </a:solidFill>
                <a:latin typeface="Monotype Corsiva" panose="03010101010201010101" pitchFamily="66" charset="0"/>
              </a:rPr>
              <a:t>Σκόφιλντ</a:t>
            </a:r>
            <a:r>
              <a:rPr lang="el-GR" sz="2200" b="0" strike="noStrike" spc="-1" dirty="0">
                <a:solidFill>
                  <a:schemeClr val="bg1"/>
                </a:solidFill>
                <a:latin typeface="Monotype Corsiva" panose="03010101010201010101" pitchFamily="66" charset="0"/>
              </a:rPr>
              <a:t>. Παράλληλα με σύγχρονα έργα, ο Σαίξπηρ τον απασχολεί σταθερά και θα ανεβάσει το «Με το ίδιο μέτρο» (1950), το «Χειμωνιάτικο Παραμύθι» (1951), τον «Τίτο Ανδρόνικο» (με τον Ολίβιε το 1955), τον «Άμλετ» (1955), την «Τρικυμία» (1957) και τον «Βασιλιά Ληρ» με τον </a:t>
            </a:r>
            <a:r>
              <a:rPr lang="el-GR" sz="2200" b="0" strike="noStrike" spc="-1" dirty="0" err="1">
                <a:solidFill>
                  <a:schemeClr val="bg1"/>
                </a:solidFill>
                <a:latin typeface="Monotype Corsiva" panose="03010101010201010101" pitchFamily="66" charset="0"/>
              </a:rPr>
              <a:t>Σκόφιλντ</a:t>
            </a:r>
            <a:r>
              <a:rPr lang="el-GR" sz="2200" b="0" strike="noStrike" spc="-1" dirty="0">
                <a:solidFill>
                  <a:schemeClr val="bg1"/>
                </a:solidFill>
                <a:latin typeface="Monotype Corsiva" panose="03010101010201010101" pitchFamily="66" charset="0"/>
              </a:rPr>
              <a:t> στην πρώτη παράσταση που ανέβασε στο </a:t>
            </a:r>
            <a:r>
              <a:rPr lang="el-GR" sz="2200" b="0" strike="noStrike" spc="-1" dirty="0" err="1">
                <a:solidFill>
                  <a:schemeClr val="bg1"/>
                </a:solidFill>
                <a:latin typeface="Monotype Corsiva" panose="03010101010201010101" pitchFamily="66" charset="0"/>
              </a:rPr>
              <a:t>Στράτφορντ</a:t>
            </a:r>
            <a:r>
              <a:rPr lang="el-GR" sz="2200" b="0" strike="noStrike" spc="-1" dirty="0">
                <a:solidFill>
                  <a:schemeClr val="bg1"/>
                </a:solidFill>
                <a:latin typeface="Monotype Corsiva" panose="03010101010201010101" pitchFamily="66" charset="0"/>
              </a:rPr>
              <a:t> ως σκηνοθέτης της Royal </a:t>
            </a:r>
            <a:r>
              <a:rPr lang="el-GR" sz="2200" b="0" strike="noStrike" spc="-1" dirty="0" err="1">
                <a:solidFill>
                  <a:schemeClr val="bg1"/>
                </a:solidFill>
                <a:latin typeface="Monotype Corsiva" panose="03010101010201010101" pitchFamily="66" charset="0"/>
              </a:rPr>
              <a:t>Shakespeare</a:t>
            </a:r>
            <a:r>
              <a:rPr lang="el-GR" sz="2200" b="0" strike="noStrike" spc="-1" dirty="0">
                <a:solidFill>
                  <a:schemeClr val="bg1"/>
                </a:solidFill>
                <a:latin typeface="Monotype Corsiva" panose="03010101010201010101" pitchFamily="66" charset="0"/>
              </a:rPr>
              <a:t> </a:t>
            </a:r>
            <a:r>
              <a:rPr lang="el-GR" sz="2200" b="0" strike="noStrike" spc="-1" dirty="0" err="1">
                <a:solidFill>
                  <a:schemeClr val="bg1"/>
                </a:solidFill>
                <a:latin typeface="Monotype Corsiva" panose="03010101010201010101" pitchFamily="66" charset="0"/>
              </a:rPr>
              <a:t>Cοmpany</a:t>
            </a:r>
            <a:r>
              <a:rPr lang="el-GR" sz="2200" b="0" strike="noStrike" spc="-1" dirty="0">
                <a:solidFill>
                  <a:schemeClr val="bg1"/>
                </a:solidFill>
                <a:latin typeface="Monotype Corsiva" panose="03010101010201010101" pitchFamily="66" charset="0"/>
              </a:rPr>
              <a:t> (</a:t>
            </a:r>
            <a:r>
              <a:rPr lang="el-GR" sz="2200" b="0" strike="noStrike" spc="-1" dirty="0" err="1">
                <a:solidFill>
                  <a:schemeClr val="bg1"/>
                </a:solidFill>
                <a:latin typeface="Monotype Corsiva" panose="03010101010201010101" pitchFamily="66" charset="0"/>
              </a:rPr>
              <a:t>τo</a:t>
            </a:r>
            <a:r>
              <a:rPr lang="el-GR" sz="2200" b="0" strike="noStrike" spc="-1" dirty="0">
                <a:solidFill>
                  <a:schemeClr val="bg1"/>
                </a:solidFill>
                <a:latin typeface="Monotype Corsiva" panose="03010101010201010101" pitchFamily="66" charset="0"/>
              </a:rPr>
              <a:t> 1962).</a:t>
            </a:r>
          </a:p>
        </p:txBody>
      </p:sp>
      <p:pic>
        <p:nvPicPr>
          <p:cNvPr id="4" name="Εικόνα 3">
            <a:extLst>
              <a:ext uri="{FF2B5EF4-FFF2-40B4-BE49-F238E27FC236}">
                <a16:creationId xmlns:a16="http://schemas.microsoft.com/office/drawing/2014/main" id="{5EE10FC9-B69E-4D90-A1C0-9005A26F8014}"/>
              </a:ext>
            </a:extLst>
          </p:cNvPr>
          <p:cNvPicPr>
            <a:picLocks noChangeAspect="1"/>
          </p:cNvPicPr>
          <p:nvPr/>
        </p:nvPicPr>
        <p:blipFill>
          <a:blip r:embed="rId2"/>
          <a:stretch>
            <a:fillRect/>
          </a:stretch>
        </p:blipFill>
        <p:spPr>
          <a:xfrm>
            <a:off x="6905989" y="1609495"/>
            <a:ext cx="1990725" cy="2295525"/>
          </a:xfrm>
          <a:prstGeom prst="rect">
            <a:avLst/>
          </a:prstGeom>
        </p:spPr>
      </p:pic>
      <p:pic>
        <p:nvPicPr>
          <p:cNvPr id="5" name="Εικόνα 4">
            <a:extLst>
              <a:ext uri="{FF2B5EF4-FFF2-40B4-BE49-F238E27FC236}">
                <a16:creationId xmlns:a16="http://schemas.microsoft.com/office/drawing/2014/main" id="{3286689B-5DBD-4E1D-8B72-C627F8515394}"/>
              </a:ext>
            </a:extLst>
          </p:cNvPr>
          <p:cNvPicPr>
            <a:picLocks noChangeAspect="1"/>
          </p:cNvPicPr>
          <p:nvPr/>
        </p:nvPicPr>
        <p:blipFill>
          <a:blip r:embed="rId3"/>
          <a:stretch>
            <a:fillRect/>
          </a:stretch>
        </p:blipFill>
        <p:spPr>
          <a:xfrm>
            <a:off x="6905988" y="3905020"/>
            <a:ext cx="1990725" cy="2295525"/>
          </a:xfrm>
          <a:prstGeom prst="rect">
            <a:avLst/>
          </a:prstGeom>
        </p:spPr>
      </p:pic>
      <p:pic>
        <p:nvPicPr>
          <p:cNvPr id="6" name="Εικόνα 5">
            <a:extLst>
              <a:ext uri="{FF2B5EF4-FFF2-40B4-BE49-F238E27FC236}">
                <a16:creationId xmlns:a16="http://schemas.microsoft.com/office/drawing/2014/main" id="{B4F4D4D1-4237-4AE4-80D6-8F6BB7300FA1}"/>
              </a:ext>
            </a:extLst>
          </p:cNvPr>
          <p:cNvPicPr>
            <a:picLocks noChangeAspect="1"/>
          </p:cNvPicPr>
          <p:nvPr/>
        </p:nvPicPr>
        <p:blipFill>
          <a:blip r:embed="rId4"/>
          <a:stretch>
            <a:fillRect/>
          </a:stretch>
        </p:blipFill>
        <p:spPr>
          <a:xfrm>
            <a:off x="8896713" y="3905020"/>
            <a:ext cx="2085975" cy="2295525"/>
          </a:xfrm>
          <a:prstGeom prst="rect">
            <a:avLst/>
          </a:prstGeom>
        </p:spPr>
      </p:pic>
      <p:pic>
        <p:nvPicPr>
          <p:cNvPr id="8" name="Εικόνα 7">
            <a:extLst>
              <a:ext uri="{FF2B5EF4-FFF2-40B4-BE49-F238E27FC236}">
                <a16:creationId xmlns:a16="http://schemas.microsoft.com/office/drawing/2014/main" id="{BD84E000-E6BD-4B86-9684-D82618F73070}"/>
              </a:ext>
            </a:extLst>
          </p:cNvPr>
          <p:cNvPicPr>
            <a:picLocks noChangeAspect="1"/>
          </p:cNvPicPr>
          <p:nvPr/>
        </p:nvPicPr>
        <p:blipFill>
          <a:blip r:embed="rId5"/>
          <a:stretch>
            <a:fillRect/>
          </a:stretch>
        </p:blipFill>
        <p:spPr>
          <a:xfrm>
            <a:off x="8896713" y="1609494"/>
            <a:ext cx="2085975" cy="22955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609480" y="273600"/>
            <a:ext cx="10972440" cy="1144800"/>
          </a:xfrm>
          <a:prstGeom prst="rect">
            <a:avLst/>
          </a:prstGeom>
          <a:noFill/>
          <a:ln>
            <a:noFill/>
          </a:ln>
        </p:spPr>
        <p:txBody>
          <a:bodyPr lIns="0" tIns="0" rIns="0" bIns="0" anchor="ctr">
            <a:spAutoFit/>
          </a:bodyPr>
          <a:lstStyle/>
          <a:p>
            <a:pPr algn="ctr"/>
            <a:endParaRPr lang="el-GR" sz="4400" b="0" strike="noStrike" spc="-1">
              <a:latin typeface="Arial"/>
            </a:endParaRPr>
          </a:p>
        </p:txBody>
      </p:sp>
      <p:sp>
        <p:nvSpPr>
          <p:cNvPr id="145" name="TextShape 2"/>
          <p:cNvSpPr txBox="1"/>
          <p:nvPr/>
        </p:nvSpPr>
        <p:spPr>
          <a:xfrm>
            <a:off x="537660" y="1081444"/>
            <a:ext cx="10972440" cy="1015663"/>
          </a:xfrm>
          <a:prstGeom prst="rect">
            <a:avLst/>
          </a:prstGeom>
          <a:noFill/>
          <a:ln>
            <a:noFill/>
          </a:ln>
        </p:spPr>
        <p:txBody>
          <a:bodyPr lIns="0" tIns="0" rIns="0" bIns="0" anchor="ctr">
            <a:spAutoFit/>
          </a:bodyPr>
          <a:lstStyle/>
          <a:p>
            <a:pPr algn="ctr"/>
            <a:r>
              <a:rPr lang="el-GR" sz="2200" b="0" strike="noStrike" spc="-1" dirty="0">
                <a:solidFill>
                  <a:schemeClr val="bg1"/>
                </a:solidFill>
                <a:latin typeface="Monotype Corsiva" panose="03010101010201010101" pitchFamily="66" charset="0"/>
              </a:rPr>
              <a:t>Αποχαιρέτησε την Αγγλία με μια παράσταση του σαιξπηρικού «Ονείρου καλοκαιρινής νύχτας» που άφησε εποχή με τις εμπνευσμένες, καινοτόμες λύσεις (έκανε πρεμιέρα στο Royal </a:t>
            </a:r>
            <a:r>
              <a:rPr lang="el-GR" sz="2200" b="0" strike="noStrike" spc="-1" dirty="0" err="1">
                <a:solidFill>
                  <a:schemeClr val="bg1"/>
                </a:solidFill>
                <a:latin typeface="Monotype Corsiva" panose="03010101010201010101" pitchFamily="66" charset="0"/>
              </a:rPr>
              <a:t>Shakespeare</a:t>
            </a:r>
            <a:r>
              <a:rPr lang="el-GR" sz="2200" b="0" strike="noStrike" spc="-1" dirty="0">
                <a:solidFill>
                  <a:schemeClr val="bg1"/>
                </a:solidFill>
                <a:latin typeface="Monotype Corsiva" panose="03010101010201010101" pitchFamily="66" charset="0"/>
              </a:rPr>
              <a:t> Theatre στο </a:t>
            </a:r>
            <a:r>
              <a:rPr lang="el-GR" sz="2200" b="0" strike="noStrike" spc="-1" dirty="0" err="1">
                <a:solidFill>
                  <a:schemeClr val="bg1"/>
                </a:solidFill>
                <a:latin typeface="Monotype Corsiva" panose="03010101010201010101" pitchFamily="66" charset="0"/>
              </a:rPr>
              <a:t>Στράτφορντ</a:t>
            </a:r>
            <a:r>
              <a:rPr lang="el-GR" sz="2200" b="0" strike="noStrike" spc="-1" dirty="0">
                <a:solidFill>
                  <a:schemeClr val="bg1"/>
                </a:solidFill>
                <a:latin typeface="Monotype Corsiva" panose="03010101010201010101" pitchFamily="66" charset="0"/>
              </a:rPr>
              <a:t> το 1970 και στη συνέχεια, το 1971, μετακόμισε στο θέατρο </a:t>
            </a:r>
            <a:r>
              <a:rPr lang="el-GR" sz="2200" b="0" strike="noStrike" spc="-1" dirty="0" err="1">
                <a:solidFill>
                  <a:schemeClr val="bg1"/>
                </a:solidFill>
                <a:latin typeface="Monotype Corsiva" panose="03010101010201010101" pitchFamily="66" charset="0"/>
              </a:rPr>
              <a:t>Aldwych</a:t>
            </a:r>
            <a:r>
              <a:rPr lang="el-GR" sz="2200" b="0" strike="noStrike" spc="-1" dirty="0">
                <a:solidFill>
                  <a:schemeClr val="bg1"/>
                </a:solidFill>
                <a:latin typeface="Monotype Corsiva" panose="03010101010201010101" pitchFamily="66" charset="0"/>
              </a:rPr>
              <a:t> του Γουέστ </a:t>
            </a:r>
            <a:r>
              <a:rPr lang="el-GR" sz="2200" b="0" strike="noStrike" spc="-1" dirty="0" err="1">
                <a:solidFill>
                  <a:schemeClr val="bg1"/>
                </a:solidFill>
                <a:latin typeface="Monotype Corsiva" panose="03010101010201010101" pitchFamily="66" charset="0"/>
              </a:rPr>
              <a:t>Εντ</a:t>
            </a:r>
            <a:r>
              <a:rPr lang="el-GR" sz="2200" b="0" strike="noStrike" spc="-1" dirty="0">
                <a:solidFill>
                  <a:schemeClr val="bg1"/>
                </a:solidFill>
                <a:latin typeface="Monotype Corsiva" panose="03010101010201010101" pitchFamily="66" charset="0"/>
              </a:rPr>
              <a:t>). </a:t>
            </a:r>
          </a:p>
        </p:txBody>
      </p:sp>
      <p:pic>
        <p:nvPicPr>
          <p:cNvPr id="146" name="Εικόνα 145"/>
          <p:cNvPicPr/>
          <p:nvPr/>
        </p:nvPicPr>
        <p:blipFill>
          <a:blip r:embed="rId2"/>
          <a:stretch/>
        </p:blipFill>
        <p:spPr>
          <a:xfrm>
            <a:off x="1679760" y="2376000"/>
            <a:ext cx="8688240" cy="448200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E09796BF-07D1-4E10-BD1F-3E576B8BE993}"/>
              </a:ext>
            </a:extLst>
          </p:cNvPr>
          <p:cNvSpPr>
            <a:spLocks noGrp="1"/>
          </p:cNvSpPr>
          <p:nvPr>
            <p:ph type="subTitle"/>
          </p:nvPr>
        </p:nvSpPr>
        <p:spPr>
          <a:xfrm>
            <a:off x="152400" y="2619407"/>
            <a:ext cx="11887200" cy="2451953"/>
          </a:xfrm>
        </p:spPr>
        <p:txBody>
          <a:bodyPr/>
          <a:lstStyle/>
          <a:p>
            <a:pPr marL="0" indent="0">
              <a:buNone/>
            </a:pPr>
            <a:r>
              <a:rPr lang="el-GR" dirty="0">
                <a:solidFill>
                  <a:schemeClr val="bg1"/>
                </a:solidFill>
                <a:latin typeface="Monotype Corsiva" panose="03010101010201010101" pitchFamily="66" charset="0"/>
              </a:rPr>
              <a:t>Όνειρο θερινής νυκτός του </a:t>
            </a:r>
            <a:r>
              <a:rPr lang="en-US" dirty="0">
                <a:solidFill>
                  <a:schemeClr val="bg1"/>
                </a:solidFill>
                <a:latin typeface="Monotype Corsiva" panose="03010101010201010101" pitchFamily="66" charset="0"/>
              </a:rPr>
              <a:t>Shakespeare </a:t>
            </a:r>
            <a:r>
              <a:rPr lang="el-GR" dirty="0">
                <a:solidFill>
                  <a:schemeClr val="bg1"/>
                </a:solidFill>
                <a:latin typeface="Monotype Corsiva" panose="03010101010201010101" pitchFamily="66" charset="0"/>
              </a:rPr>
              <a:t>σκηνοθετήθηκε από τον </a:t>
            </a:r>
            <a:r>
              <a:rPr lang="en-US" dirty="0">
                <a:solidFill>
                  <a:schemeClr val="bg1"/>
                </a:solidFill>
                <a:latin typeface="Monotype Corsiva" panose="03010101010201010101" pitchFamily="66" charset="0"/>
              </a:rPr>
              <a:t>Peter Brook </a:t>
            </a:r>
            <a:r>
              <a:rPr lang="el-GR" dirty="0">
                <a:solidFill>
                  <a:schemeClr val="bg1"/>
                </a:solidFill>
                <a:latin typeface="Monotype Corsiva" panose="03010101010201010101" pitchFamily="66" charset="0"/>
              </a:rPr>
              <a:t>το 1970</a:t>
            </a:r>
            <a:r>
              <a:rPr lang="en-US" dirty="0">
                <a:solidFill>
                  <a:schemeClr val="bg1"/>
                </a:solidFill>
                <a:latin typeface="Monotype Corsiva" panose="03010101010201010101" pitchFamily="66" charset="0"/>
              </a:rPr>
              <a:t> </a:t>
            </a:r>
            <a:r>
              <a:rPr lang="el-GR" dirty="0">
                <a:solidFill>
                  <a:schemeClr val="bg1"/>
                </a:solidFill>
                <a:latin typeface="Monotype Corsiva" panose="03010101010201010101" pitchFamily="66" charset="0"/>
              </a:rPr>
              <a:t>:</a:t>
            </a:r>
            <a:endParaRPr lang="en-US" dirty="0">
              <a:solidFill>
                <a:schemeClr val="bg1"/>
              </a:solidFill>
              <a:latin typeface="Monotype Corsiva" panose="03010101010201010101" pitchFamily="66" charset="0"/>
            </a:endParaRPr>
          </a:p>
          <a:p>
            <a:pPr marL="0" indent="0">
              <a:buNone/>
            </a:pPr>
            <a:endParaRPr lang="en-US" dirty="0">
              <a:solidFill>
                <a:schemeClr val="bg1"/>
              </a:solidFill>
              <a:latin typeface="Monotype Corsiva" panose="03010101010201010101" pitchFamily="66" charset="0"/>
            </a:endParaRPr>
          </a:p>
          <a:p>
            <a:pPr marL="0" indent="0">
              <a:buNone/>
            </a:pPr>
            <a:r>
              <a:rPr lang="en-US" dirty="0">
                <a:solidFill>
                  <a:schemeClr val="bg1"/>
                </a:solidFill>
                <a:latin typeface="Monotype Corsiva" panose="03010101010201010101" pitchFamily="66" charset="0"/>
                <a:hlinkClick r:id="rId2"/>
              </a:rPr>
              <a:t>https://www.youtube.com/watch?v=Kg-FiWX4uWI</a:t>
            </a:r>
            <a:endParaRPr lang="en-US" dirty="0">
              <a:solidFill>
                <a:schemeClr val="bg1"/>
              </a:solidFill>
              <a:latin typeface="Monotype Corsiva" panose="03010101010201010101" pitchFamily="66" charset="0"/>
            </a:endParaRPr>
          </a:p>
          <a:p>
            <a:pPr marL="0" indent="0">
              <a:buNone/>
            </a:pPr>
            <a:endParaRPr lang="en-US" dirty="0">
              <a:solidFill>
                <a:schemeClr val="bg1"/>
              </a:solidFill>
              <a:latin typeface="Monotype Corsiva" panose="03010101010201010101" pitchFamily="66" charset="0"/>
            </a:endParaRPr>
          </a:p>
          <a:p>
            <a:pPr marL="0" indent="0">
              <a:buNone/>
            </a:pPr>
            <a:endParaRPr lang="el-GR" dirty="0">
              <a:solidFill>
                <a:schemeClr val="bg1"/>
              </a:solidFill>
            </a:endParaRPr>
          </a:p>
        </p:txBody>
      </p:sp>
    </p:spTree>
    <p:extLst>
      <p:ext uri="{BB962C8B-B14F-4D97-AF65-F5344CB8AC3E}">
        <p14:creationId xmlns:p14="http://schemas.microsoft.com/office/powerpoint/2010/main" val="159653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2F10E54-0594-4F42-969B-1C5E0D72A723}"/>
              </a:ext>
            </a:extLst>
          </p:cNvPr>
          <p:cNvSpPr>
            <a:spLocks noGrp="1"/>
          </p:cNvSpPr>
          <p:nvPr>
            <p:ph type="title"/>
          </p:nvPr>
        </p:nvSpPr>
        <p:spPr>
          <a:xfrm>
            <a:off x="609480" y="837638"/>
            <a:ext cx="10972440" cy="626325"/>
          </a:xfrm>
        </p:spPr>
        <p:txBody>
          <a:bodyPr/>
          <a:lstStyle/>
          <a:p>
            <a:r>
              <a:rPr lang="el-GR" dirty="0">
                <a:solidFill>
                  <a:schemeClr val="bg1"/>
                </a:solidFill>
                <a:latin typeface="Monotype Corsiva" panose="03010101010201010101" pitchFamily="66" charset="0"/>
              </a:rPr>
              <a:t>Ταξίδια του σκηνοθέτη στην Αφρική και την Ασία</a:t>
            </a:r>
          </a:p>
        </p:txBody>
      </p:sp>
      <p:sp>
        <p:nvSpPr>
          <p:cNvPr id="3" name="Υπότιτλος 2">
            <a:extLst>
              <a:ext uri="{FF2B5EF4-FFF2-40B4-BE49-F238E27FC236}">
                <a16:creationId xmlns:a16="http://schemas.microsoft.com/office/drawing/2014/main" id="{9D628F96-16BD-4896-B66A-E9D8241C3B6F}"/>
              </a:ext>
            </a:extLst>
          </p:cNvPr>
          <p:cNvSpPr>
            <a:spLocks noGrp="1"/>
          </p:cNvSpPr>
          <p:nvPr>
            <p:ph type="subTitle"/>
          </p:nvPr>
        </p:nvSpPr>
        <p:spPr>
          <a:xfrm>
            <a:off x="609480" y="2167984"/>
            <a:ext cx="10972440" cy="3114699"/>
          </a:xfrm>
        </p:spPr>
        <p:txBody>
          <a:bodyPr/>
          <a:lstStyle/>
          <a:p>
            <a:r>
              <a:rPr lang="el-GR" sz="3200" dirty="0">
                <a:solidFill>
                  <a:schemeClr val="bg1"/>
                </a:solidFill>
                <a:latin typeface="Monotype Corsiva" panose="03010101010201010101" pitchFamily="66" charset="0"/>
              </a:rPr>
              <a:t>Ο Μπρουκ θα ερευνήσει το φαινόμενο του θεάτρου με μεγάλα ταξίδια στα βάθη της Ασίας, της Αφρικής το θέατρο που ίδρυσε το 1974 μαζί µε τους ηθοποιούς του, οι οποίοι προέρχονταν από όλες τις γωνιές της Γης, την Αφρική, την Ασία, την Ευρώπη. Μαζί τους έχτισε µ</a:t>
            </a:r>
            <a:r>
              <a:rPr lang="el-GR" sz="3200" dirty="0" err="1">
                <a:solidFill>
                  <a:schemeClr val="bg1"/>
                </a:solidFill>
                <a:latin typeface="Monotype Corsiva" panose="03010101010201010101" pitchFamily="66" charset="0"/>
              </a:rPr>
              <a:t>ια</a:t>
            </a:r>
            <a:r>
              <a:rPr lang="el-GR" sz="3200" dirty="0">
                <a:solidFill>
                  <a:schemeClr val="bg1"/>
                </a:solidFill>
                <a:latin typeface="Monotype Corsiva" panose="03010101010201010101" pitchFamily="66" charset="0"/>
              </a:rPr>
              <a:t> νέα σχέση πολύ πιο ελεύθερη και βαθιά ανάμεσα στους ηθοποιούς, τους θεατές και τα θεατρικά έργα. Ο πολυεθνικός χαρακτήρας της δουλειάς του αντανακλά όλες τις πολιτικές του πεποιθήσεις. </a:t>
            </a:r>
          </a:p>
        </p:txBody>
      </p:sp>
    </p:spTree>
    <p:extLst>
      <p:ext uri="{BB962C8B-B14F-4D97-AF65-F5344CB8AC3E}">
        <p14:creationId xmlns:p14="http://schemas.microsoft.com/office/powerpoint/2010/main" val="2438700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5C7EA977-B4DA-4A4B-ACC9-6079E4776FC6}"/>
              </a:ext>
            </a:extLst>
          </p:cNvPr>
          <p:cNvSpPr>
            <a:spLocks noGrp="1"/>
          </p:cNvSpPr>
          <p:nvPr>
            <p:ph type="subTitle"/>
          </p:nvPr>
        </p:nvSpPr>
        <p:spPr>
          <a:xfrm>
            <a:off x="418649" y="815916"/>
            <a:ext cx="10690395" cy="2446054"/>
          </a:xfrm>
        </p:spPr>
        <p:txBody>
          <a:bodyPr/>
          <a:lstStyle/>
          <a:p>
            <a:r>
              <a:rPr lang="el-GR" sz="2200" dirty="0">
                <a:solidFill>
                  <a:schemeClr val="bg1"/>
                </a:solidFill>
                <a:latin typeface="Monotype Corsiva" panose="03010101010201010101" pitchFamily="66" charset="0"/>
              </a:rPr>
              <a:t>Θα αναζητήσει κάθε πυρήνα, θρησκευτικό ή καλλιτεχνικό, αμόλυντο από τον σύγχρονο δυτικό πολιτισμό, δερβίσηδες, </a:t>
            </a:r>
            <a:r>
              <a:rPr lang="el-GR" sz="2200" dirty="0" err="1">
                <a:solidFill>
                  <a:schemeClr val="bg1"/>
                </a:solidFill>
                <a:latin typeface="Monotype Corsiva" panose="03010101010201010101" pitchFamily="66" charset="0"/>
              </a:rPr>
              <a:t>σαμάνους</a:t>
            </a:r>
            <a:r>
              <a:rPr lang="el-GR" sz="2200" dirty="0">
                <a:solidFill>
                  <a:schemeClr val="bg1"/>
                </a:solidFill>
                <a:latin typeface="Monotype Corsiva" panose="03010101010201010101" pitchFamily="66" charset="0"/>
              </a:rPr>
              <a:t>, γιόγκι και γκουρού, δασκάλους των αρχαίων θεατρικών μορφών στο Ιράν, στην Ινδία και στην Ιαπωνία. Επεδίωκε να εργάζεται με ηθοποιούς διαφορετικής καταγωγής και προέλευσης και μέσα από εργαστήρια αυτοσυγκέντρωσης και εξερεύνησης της σκηνικής τέχνης να προσεγγίσουν την ουσία της θεατρικής τέχνης. Οι ηθοποιοί του οφείλουν να ξεμάθουν, να σβήσουν την ταμπέλα της επαγγελματικής εμπειρίας τους, να προσπαθούν για την αφέλεια  και την πρωταρχική απλότητα, με τεράστια υπομονή και επίπονη εργασία πάνω στον χρόνο μιας αναμονής που παρατηρεί και σκαλίζει τα πιο βαθιά εσωτερικά κοιτάσματα. </a:t>
            </a:r>
          </a:p>
        </p:txBody>
      </p:sp>
      <p:pic>
        <p:nvPicPr>
          <p:cNvPr id="3" name="Εικόνα 2">
            <a:extLst>
              <a:ext uri="{FF2B5EF4-FFF2-40B4-BE49-F238E27FC236}">
                <a16:creationId xmlns:a16="http://schemas.microsoft.com/office/drawing/2014/main" id="{801BF564-6EA8-4E13-B8B8-9A280648AB90}"/>
              </a:ext>
            </a:extLst>
          </p:cNvPr>
          <p:cNvPicPr>
            <a:picLocks noChangeAspect="1"/>
          </p:cNvPicPr>
          <p:nvPr/>
        </p:nvPicPr>
        <p:blipFill>
          <a:blip r:embed="rId2"/>
          <a:stretch>
            <a:fillRect/>
          </a:stretch>
        </p:blipFill>
        <p:spPr>
          <a:xfrm>
            <a:off x="2861734" y="3328846"/>
            <a:ext cx="6468531" cy="3429000"/>
          </a:xfrm>
          <a:prstGeom prst="rect">
            <a:avLst/>
          </a:prstGeom>
        </p:spPr>
      </p:pic>
    </p:spTree>
    <p:extLst>
      <p:ext uri="{BB962C8B-B14F-4D97-AF65-F5344CB8AC3E}">
        <p14:creationId xmlns:p14="http://schemas.microsoft.com/office/powerpoint/2010/main" val="1597067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8BBE4DAF-F7AC-4EB5-BD0C-7CB721C83672}"/>
              </a:ext>
            </a:extLst>
          </p:cNvPr>
          <p:cNvSpPr>
            <a:spLocks noGrp="1"/>
          </p:cNvSpPr>
          <p:nvPr>
            <p:ph type="subTitle"/>
          </p:nvPr>
        </p:nvSpPr>
        <p:spPr>
          <a:xfrm>
            <a:off x="609780" y="1139990"/>
            <a:ext cx="10972440" cy="5052152"/>
          </a:xfrm>
        </p:spPr>
        <p:txBody>
          <a:bodyPr/>
          <a:lstStyle/>
          <a:p>
            <a:r>
              <a:rPr lang="el-GR" dirty="0">
                <a:solidFill>
                  <a:schemeClr val="bg1"/>
                </a:solidFill>
                <a:latin typeface="Monotype Corsiva" panose="03010101010201010101" pitchFamily="66" charset="0"/>
              </a:rPr>
              <a:t>Με διαρκή πειράματα και αυτοσχεδιασμούς, ερμηνεύοντας στην επινοημένη γλώσσα του </a:t>
            </a:r>
            <a:r>
              <a:rPr lang="el-GR" dirty="0" err="1">
                <a:solidFill>
                  <a:schemeClr val="bg1"/>
                </a:solidFill>
                <a:latin typeface="Monotype Corsiva" panose="03010101010201010101" pitchFamily="66" charset="0"/>
              </a:rPr>
              <a:t>Τεντ</a:t>
            </a:r>
            <a:r>
              <a:rPr lang="el-GR" dirty="0">
                <a:solidFill>
                  <a:schemeClr val="bg1"/>
                </a:solidFill>
                <a:latin typeface="Monotype Corsiva" panose="03010101010201010101" pitchFamily="66" charset="0"/>
              </a:rPr>
              <a:t> </a:t>
            </a:r>
            <a:r>
              <a:rPr lang="el-GR" dirty="0" err="1">
                <a:solidFill>
                  <a:schemeClr val="bg1"/>
                </a:solidFill>
                <a:latin typeface="Monotype Corsiva" panose="03010101010201010101" pitchFamily="66" charset="0"/>
              </a:rPr>
              <a:t>Χιουζ</a:t>
            </a:r>
            <a:r>
              <a:rPr lang="el-GR" dirty="0">
                <a:solidFill>
                  <a:schemeClr val="bg1"/>
                </a:solidFill>
                <a:latin typeface="Monotype Corsiva" panose="03010101010201010101" pitchFamily="66" charset="0"/>
              </a:rPr>
              <a:t> για μία ακόμη ιστορική, πειραματική παράσταση στην Περσέπολη του Ιράν, το </a:t>
            </a:r>
            <a:r>
              <a:rPr lang="el-GR" dirty="0" err="1">
                <a:solidFill>
                  <a:schemeClr val="bg1"/>
                </a:solidFill>
                <a:latin typeface="Monotype Corsiva" panose="03010101010201010101" pitchFamily="66" charset="0"/>
              </a:rPr>
              <a:t>Orghast</a:t>
            </a:r>
            <a:r>
              <a:rPr lang="el-GR" dirty="0">
                <a:solidFill>
                  <a:schemeClr val="bg1"/>
                </a:solidFill>
                <a:latin typeface="Monotype Corsiva" panose="03010101010201010101" pitchFamily="66" charset="0"/>
              </a:rPr>
              <a:t> (1971), προσεγγίζοντας τον λόγο ως ηχητικό υλικό ή με </a:t>
            </a:r>
            <a:r>
              <a:rPr lang="el-GR" dirty="0" err="1">
                <a:solidFill>
                  <a:schemeClr val="bg1"/>
                </a:solidFill>
                <a:latin typeface="Monotype Corsiva" panose="03010101010201010101" pitchFamily="66" charset="0"/>
              </a:rPr>
              <a:t>εξωλεκτικές</a:t>
            </a:r>
            <a:r>
              <a:rPr lang="el-GR" dirty="0">
                <a:solidFill>
                  <a:schemeClr val="bg1"/>
                </a:solidFill>
                <a:latin typeface="Monotype Corsiva" panose="03010101010201010101" pitchFamily="66" charset="0"/>
              </a:rPr>
              <a:t> μιμήσεις και αρχετυπικούς αυτοσχεδιασμούς, έφτασε στα όρια μετά από τα οποία το θέατρο μπορεί να ξαναβρεί την αρχαία τελετουργική του διάσταση. «Πάντα θαύμαζα την τέχνη των παραδοσιακών παραμυθάδων. Στην Ινδία υπάρχουν παραμυθάδες που αφηγούνται ολόκληρη τη  </a:t>
            </a:r>
            <a:r>
              <a:rPr lang="el-GR" dirty="0" err="1">
                <a:solidFill>
                  <a:schemeClr val="bg1"/>
                </a:solidFill>
                <a:latin typeface="Monotype Corsiva" panose="03010101010201010101" pitchFamily="66" charset="0"/>
              </a:rPr>
              <a:t>Μαχαμπχαράτα</a:t>
            </a:r>
            <a:r>
              <a:rPr lang="el-GR" dirty="0">
                <a:solidFill>
                  <a:schemeClr val="bg1"/>
                </a:solidFill>
                <a:latin typeface="Monotype Corsiva" panose="03010101010201010101" pitchFamily="66" charset="0"/>
              </a:rPr>
              <a:t>, χρησιμοποιώντας μόνο ένα έγχορδο όργανο, που το μεταμορφώνει η φαντασία τους: καθώς μιλούν ή τραγουδούν, το μουσικό όργανο αλλάζει και γίνεται ξίφος, λόγχη, δόρυ, ρόπαλο, ουρά πιθήκου, προβοσκίδα ελέφαντα, γραμμή του ορίζοντα, στρατιές κεραυνοί, κύματα, πτώματα, θεοί» σημειώνει.  Αυτή την ελευθερία, αυτή την αφύπνιση της φαντασίας  επεδίωξε κι ο ίδιος. </a:t>
            </a:r>
          </a:p>
        </p:txBody>
      </p:sp>
    </p:spTree>
    <p:extLst>
      <p:ext uri="{BB962C8B-B14F-4D97-AF65-F5344CB8AC3E}">
        <p14:creationId xmlns:p14="http://schemas.microsoft.com/office/powerpoint/2010/main" val="4186887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534E140E-42FC-4ECD-9B7D-3D3272461441}"/>
              </a:ext>
            </a:extLst>
          </p:cNvPr>
          <p:cNvSpPr>
            <a:spLocks noGrp="1"/>
          </p:cNvSpPr>
          <p:nvPr>
            <p:ph type="subTitle"/>
          </p:nvPr>
        </p:nvSpPr>
        <p:spPr>
          <a:xfrm>
            <a:off x="292958" y="1672190"/>
            <a:ext cx="6096119" cy="3888757"/>
          </a:xfrm>
        </p:spPr>
        <p:txBody>
          <a:bodyPr/>
          <a:lstStyle/>
          <a:p>
            <a:r>
              <a:rPr lang="el-GR" dirty="0">
                <a:solidFill>
                  <a:schemeClr val="bg1"/>
                </a:solidFill>
                <a:latin typeface="Monotype Corsiva" panose="03010101010201010101" pitchFamily="66" charset="0"/>
              </a:rPr>
              <a:t>Θα ανεβάσει τη «</a:t>
            </a:r>
            <a:r>
              <a:rPr lang="el-GR" dirty="0" err="1">
                <a:solidFill>
                  <a:schemeClr val="bg1"/>
                </a:solidFill>
                <a:latin typeface="Monotype Corsiva" panose="03010101010201010101" pitchFamily="66" charset="0"/>
              </a:rPr>
              <a:t>Μαχαμπαράτα</a:t>
            </a:r>
            <a:r>
              <a:rPr lang="el-GR" dirty="0">
                <a:solidFill>
                  <a:schemeClr val="bg1"/>
                </a:solidFill>
                <a:latin typeface="Monotype Corsiva" panose="03010101010201010101" pitchFamily="66" charset="0"/>
              </a:rPr>
              <a:t>» το 1985 σε μια θρυλική παράσταση </a:t>
            </a:r>
            <a:r>
              <a:rPr lang="el-GR" dirty="0" err="1">
                <a:solidFill>
                  <a:schemeClr val="bg1"/>
                </a:solidFill>
                <a:latin typeface="Monotype Corsiva" panose="03010101010201010101" pitchFamily="66" charset="0"/>
              </a:rPr>
              <a:t>εννιάωρης</a:t>
            </a:r>
            <a:r>
              <a:rPr lang="el-GR" dirty="0">
                <a:solidFill>
                  <a:schemeClr val="bg1"/>
                </a:solidFill>
                <a:latin typeface="Monotype Corsiva" panose="03010101010201010101" pitchFamily="66" charset="0"/>
              </a:rPr>
              <a:t> διάρκειας που περιόδευσε σε όλο τον κόσμο επί τέσσερα χρόνια έπος  ινδουιστικής μυθολογίας που διασκεύασε σε ταινία το 1989 που έμελλε να εξελιχθεί σε προσωπικό του θρίαμβο και να αγγίξει την κορυφή της σκηνοθετικής του καριέρας στο θέατρο κι έγινε ένα από τα σημεία αναφοράς του σύγχρονου θεάτρου παγκοσμίως.</a:t>
            </a:r>
          </a:p>
        </p:txBody>
      </p:sp>
      <p:pic>
        <p:nvPicPr>
          <p:cNvPr id="3" name="Εικόνα 2">
            <a:extLst>
              <a:ext uri="{FF2B5EF4-FFF2-40B4-BE49-F238E27FC236}">
                <a16:creationId xmlns:a16="http://schemas.microsoft.com/office/drawing/2014/main" id="{CF4EC5D2-A821-413D-831A-454A21A140E0}"/>
              </a:ext>
            </a:extLst>
          </p:cNvPr>
          <p:cNvPicPr>
            <a:picLocks noChangeAspect="1"/>
          </p:cNvPicPr>
          <p:nvPr/>
        </p:nvPicPr>
        <p:blipFill>
          <a:blip r:embed="rId2"/>
          <a:stretch>
            <a:fillRect/>
          </a:stretch>
        </p:blipFill>
        <p:spPr>
          <a:xfrm>
            <a:off x="6607475" y="1762163"/>
            <a:ext cx="5373629" cy="3708810"/>
          </a:xfrm>
          <a:prstGeom prst="rect">
            <a:avLst/>
          </a:prstGeom>
        </p:spPr>
      </p:pic>
    </p:spTree>
    <p:extLst>
      <p:ext uri="{BB962C8B-B14F-4D97-AF65-F5344CB8AC3E}">
        <p14:creationId xmlns:p14="http://schemas.microsoft.com/office/powerpoint/2010/main" val="287761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730018" y="413280"/>
            <a:ext cx="5623890" cy="96984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l-GR" sz="4000" b="0" strike="noStrike" spc="-1" dirty="0">
                <a:solidFill>
                  <a:srgbClr val="E3E3E3"/>
                </a:solidFill>
                <a:latin typeface="Monotype Corsiva" panose="03010101010201010101" pitchFamily="66" charset="0"/>
              </a:rPr>
              <a:t>Η ζωή του </a:t>
            </a:r>
            <a:r>
              <a:rPr lang="el-GR" sz="4000" b="0" strike="noStrike" spc="-1" dirty="0" err="1">
                <a:solidFill>
                  <a:srgbClr val="E3E3E3"/>
                </a:solidFill>
                <a:latin typeface="Monotype Corsiva" panose="03010101010201010101" pitchFamily="66" charset="0"/>
              </a:rPr>
              <a:t>Peter</a:t>
            </a:r>
            <a:r>
              <a:rPr lang="el-GR" sz="4000" b="0" strike="noStrike" spc="-1" dirty="0">
                <a:solidFill>
                  <a:srgbClr val="E3E3E3"/>
                </a:solidFill>
                <a:latin typeface="Monotype Corsiva" panose="03010101010201010101" pitchFamily="66" charset="0"/>
              </a:rPr>
              <a:t> </a:t>
            </a:r>
            <a:r>
              <a:rPr lang="el-GR" sz="4000" b="0" strike="noStrike" spc="-1" dirty="0" err="1">
                <a:solidFill>
                  <a:srgbClr val="E3E3E3"/>
                </a:solidFill>
                <a:latin typeface="Monotype Corsiva" panose="03010101010201010101" pitchFamily="66" charset="0"/>
              </a:rPr>
              <a:t>Brook</a:t>
            </a:r>
            <a:endParaRPr lang="el-GR" sz="4000" b="0" strike="noStrike" spc="-1" dirty="0">
              <a:latin typeface="Monotype Corsiva" panose="03010101010201010101" pitchFamily="66" charset="0"/>
            </a:endParaRPr>
          </a:p>
        </p:txBody>
      </p:sp>
      <p:sp>
        <p:nvSpPr>
          <p:cNvPr id="117" name="CustomShape 2"/>
          <p:cNvSpPr/>
          <p:nvPr/>
        </p:nvSpPr>
        <p:spPr>
          <a:xfrm>
            <a:off x="730018" y="1505391"/>
            <a:ext cx="6152400" cy="5458702"/>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oAutofit/>
          </a:bodyPr>
          <a:lstStyle/>
          <a:p>
            <a:pPr marL="37080">
              <a:lnSpc>
                <a:spcPct val="100000"/>
              </a:lnSpc>
              <a:spcBef>
                <a:spcPts val="400"/>
              </a:spcBef>
              <a:spcAft>
                <a:spcPts val="601"/>
              </a:spcAft>
            </a:pPr>
            <a:r>
              <a:rPr lang="el-GR" sz="2300" b="0" strike="noStrike" spc="-1" dirty="0">
                <a:solidFill>
                  <a:srgbClr val="E3E3E3"/>
                </a:solidFill>
                <a:latin typeface="Monotype Corsiva" panose="03010101010201010101" pitchFamily="66" charset="0"/>
              </a:rPr>
              <a:t>Ο </a:t>
            </a:r>
            <a:r>
              <a:rPr lang="el-GR" sz="2300" b="0" strike="noStrike" spc="-1" dirty="0" err="1">
                <a:solidFill>
                  <a:srgbClr val="E3E3E3"/>
                </a:solidFill>
                <a:latin typeface="Monotype Corsiva" panose="03010101010201010101" pitchFamily="66" charset="0"/>
              </a:rPr>
              <a:t>Peter</a:t>
            </a:r>
            <a:r>
              <a:rPr lang="el-GR" sz="2300" b="0" strike="noStrike" spc="-1" dirty="0">
                <a:solidFill>
                  <a:srgbClr val="E3E3E3"/>
                </a:solidFill>
                <a:latin typeface="Monotype Corsiva" panose="03010101010201010101" pitchFamily="66" charset="0"/>
              </a:rPr>
              <a:t> </a:t>
            </a:r>
            <a:r>
              <a:rPr lang="el-GR" sz="2300" b="0" strike="noStrike" spc="-1" dirty="0" err="1">
                <a:solidFill>
                  <a:srgbClr val="E3E3E3"/>
                </a:solidFill>
                <a:latin typeface="Monotype Corsiva" panose="03010101010201010101" pitchFamily="66" charset="0"/>
              </a:rPr>
              <a:t>Brook</a:t>
            </a:r>
            <a:r>
              <a:rPr lang="el-GR" sz="2300" b="0" strike="noStrike" spc="-1" dirty="0">
                <a:solidFill>
                  <a:srgbClr val="E3E3E3"/>
                </a:solidFill>
                <a:latin typeface="Monotype Corsiva" panose="03010101010201010101" pitchFamily="66" charset="0"/>
              </a:rPr>
              <a:t> είναι ένας </a:t>
            </a:r>
            <a:r>
              <a:rPr lang="el-GR" sz="2300" b="0" strike="noStrike" spc="-1" dirty="0" err="1">
                <a:solidFill>
                  <a:srgbClr val="E3E3E3"/>
                </a:solidFill>
                <a:latin typeface="Monotype Corsiva" panose="03010101010201010101" pitchFamily="66" charset="0"/>
              </a:rPr>
              <a:t>απο</a:t>
            </a:r>
            <a:r>
              <a:rPr lang="el-GR" sz="2300" b="0" strike="noStrike" spc="-1" dirty="0">
                <a:solidFill>
                  <a:srgbClr val="E3E3E3"/>
                </a:solidFill>
                <a:latin typeface="Monotype Corsiva" panose="03010101010201010101" pitchFamily="66" charset="0"/>
              </a:rPr>
              <a:t> τους πιο γνωστούς σκηνοθέτες του </a:t>
            </a:r>
            <a:r>
              <a:rPr lang="el-GR" sz="2300" spc="-1" dirty="0">
                <a:solidFill>
                  <a:srgbClr val="E3E3E3"/>
                </a:solidFill>
                <a:latin typeface="Monotype Corsiva" panose="03010101010201010101" pitchFamily="66" charset="0"/>
              </a:rPr>
              <a:t>20</a:t>
            </a:r>
            <a:r>
              <a:rPr lang="el-GR" sz="2300" b="0" strike="noStrike" spc="-1" dirty="0">
                <a:solidFill>
                  <a:srgbClr val="E3E3E3"/>
                </a:solidFill>
                <a:latin typeface="Monotype Corsiva" panose="03010101010201010101" pitchFamily="66" charset="0"/>
              </a:rPr>
              <a:t>ο αιώνα. Γεννήθηκε στο Λονδίνο τον Μάρτιο του 1925 και ήταν γιος μεταναστών επιστημόνων της Ρωσίας. Ήταν ένα πρόωρο παιδί με αίσθηση τυπικής εκπαίδευσης που διψούσε για μάθηση. Ο Μπρουκ έπαιξε την δικιά του τετράωρη εκδοχή του Άμλετ στην ηλικία των επτά. Αφού πέρασε δύο χρόνια στην Ελβετία για να αναρρώσει από μια αδενική λοίμωξη, ο Μπρουκ έγινε ένας από τους νεότερους προπτυχιακούς φοιτητές στο Πανεπιστήμιο της Οξφόρδης. Ταυτόχρονα, έγραψε σενάρια για τηλεοπτικές διαφημίσεις και </a:t>
            </a:r>
            <a:r>
              <a:rPr lang="el-GR" sz="2300" spc="-1" dirty="0">
                <a:solidFill>
                  <a:srgbClr val="E3E3E3"/>
                </a:solidFill>
                <a:latin typeface="Monotype Corsiva" panose="03010101010201010101" pitchFamily="66" charset="0"/>
              </a:rPr>
              <a:t>ξ</a:t>
            </a:r>
            <a:r>
              <a:rPr lang="el-GR" sz="2300" b="0" strike="noStrike" spc="-1" dirty="0">
                <a:solidFill>
                  <a:srgbClr val="E3E3E3"/>
                </a:solidFill>
                <a:latin typeface="Monotype Corsiva" panose="03010101010201010101" pitchFamily="66" charset="0"/>
              </a:rPr>
              <a:t>εκίνησε από σχετικά μικρή ηλικία να σκηνοθετεί έργα του </a:t>
            </a:r>
            <a:r>
              <a:rPr lang="el-GR" sz="2300" b="0" strike="noStrike" spc="-1" dirty="0" err="1">
                <a:solidFill>
                  <a:srgbClr val="E3E3E3"/>
                </a:solidFill>
                <a:latin typeface="Monotype Corsiva" panose="03010101010201010101" pitchFamily="66" charset="0"/>
              </a:rPr>
              <a:t>Shakespeare</a:t>
            </a:r>
            <a:r>
              <a:rPr lang="el-GR" sz="2300" b="0" strike="noStrike" spc="-1" dirty="0">
                <a:solidFill>
                  <a:srgbClr val="E3E3E3"/>
                </a:solidFill>
                <a:latin typeface="Monotype Corsiva" panose="03010101010201010101" pitchFamily="66" charset="0"/>
              </a:rPr>
              <a:t> το 1945. </a:t>
            </a:r>
            <a:endParaRPr lang="el-GR" sz="2300" b="0" strike="noStrike" spc="-1" dirty="0">
              <a:latin typeface="Monotype Corsiva" panose="03010101010201010101" pitchFamily="66" charset="0"/>
            </a:endParaRPr>
          </a:p>
        </p:txBody>
      </p:sp>
      <p:pic>
        <p:nvPicPr>
          <p:cNvPr id="118" name="Εικόνα 3"/>
          <p:cNvPicPr/>
          <p:nvPr/>
        </p:nvPicPr>
        <p:blipFill>
          <a:blip r:embed="rId2"/>
          <a:stretch/>
        </p:blipFill>
        <p:spPr>
          <a:xfrm>
            <a:off x="7318440" y="1845360"/>
            <a:ext cx="4237200" cy="411444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FE71F19-CC99-4E47-B525-4C2B27442629}"/>
              </a:ext>
            </a:extLst>
          </p:cNvPr>
          <p:cNvSpPr>
            <a:spLocks noGrp="1"/>
          </p:cNvSpPr>
          <p:nvPr>
            <p:ph type="title"/>
          </p:nvPr>
        </p:nvSpPr>
        <p:spPr>
          <a:xfrm>
            <a:off x="609780" y="2506440"/>
            <a:ext cx="10972440" cy="1845120"/>
          </a:xfrm>
        </p:spPr>
        <p:txBody>
          <a:bodyPr/>
          <a:lstStyle/>
          <a:p>
            <a:r>
              <a:rPr lang="en-US" dirty="0">
                <a:solidFill>
                  <a:schemeClr val="bg1"/>
                </a:solidFill>
                <a:latin typeface="Monotype Corsiva" panose="03010101010201010101" pitchFamily="66" charset="0"/>
              </a:rPr>
              <a:t>Peter Brooke's Mahabharata </a:t>
            </a:r>
            <a:r>
              <a:rPr lang="el-GR" dirty="0">
                <a:solidFill>
                  <a:schemeClr val="bg1"/>
                </a:solidFill>
                <a:latin typeface="Monotype Corsiva" panose="03010101010201010101" pitchFamily="66" charset="0"/>
              </a:rPr>
              <a:t>: </a:t>
            </a:r>
            <a:br>
              <a:rPr lang="el-GR" dirty="0">
                <a:solidFill>
                  <a:schemeClr val="bg1"/>
                </a:solidFill>
                <a:latin typeface="Monotype Corsiva" panose="03010101010201010101" pitchFamily="66" charset="0"/>
              </a:rPr>
            </a:br>
            <a:r>
              <a:rPr lang="en-US" dirty="0">
                <a:solidFill>
                  <a:schemeClr val="bg1"/>
                </a:solidFill>
                <a:latin typeface="Monotype Corsiva" panose="03010101010201010101" pitchFamily="66" charset="0"/>
                <a:hlinkClick r:id="rId2"/>
              </a:rPr>
              <a:t>https://www.youtube.com/watch?v=WT_-84AZef0</a:t>
            </a:r>
            <a:br>
              <a:rPr lang="el-GR" dirty="0">
                <a:solidFill>
                  <a:schemeClr val="bg1"/>
                </a:solidFill>
                <a:latin typeface="Monotype Corsiva" panose="03010101010201010101" pitchFamily="66" charset="0"/>
              </a:rPr>
            </a:br>
            <a:endParaRPr lang="el-GR" dirty="0">
              <a:solidFill>
                <a:schemeClr val="bg1"/>
              </a:solidFill>
              <a:latin typeface="Monotype Corsiva" panose="03010101010201010101" pitchFamily="66" charset="0"/>
            </a:endParaRPr>
          </a:p>
        </p:txBody>
      </p:sp>
    </p:spTree>
    <p:extLst>
      <p:ext uri="{BB962C8B-B14F-4D97-AF65-F5344CB8AC3E}">
        <p14:creationId xmlns:p14="http://schemas.microsoft.com/office/powerpoint/2010/main" val="3111305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EC4D3C4C-80FD-4AC7-B737-134C864373C6}"/>
              </a:ext>
            </a:extLst>
          </p:cNvPr>
          <p:cNvSpPr>
            <a:spLocks noGrp="1"/>
          </p:cNvSpPr>
          <p:nvPr>
            <p:ph type="subTitle"/>
          </p:nvPr>
        </p:nvSpPr>
        <p:spPr>
          <a:xfrm>
            <a:off x="609480" y="1516170"/>
            <a:ext cx="10972440" cy="3888757"/>
          </a:xfrm>
        </p:spPr>
        <p:txBody>
          <a:bodyPr/>
          <a:lstStyle/>
          <a:p>
            <a:r>
              <a:rPr lang="el-GR" dirty="0">
                <a:solidFill>
                  <a:schemeClr val="bg1"/>
                </a:solidFill>
                <a:latin typeface="Monotype Corsiva" panose="03010101010201010101" pitchFamily="66" charset="0"/>
              </a:rPr>
              <a:t>Οι παραγωγές του είναι αξιοσημείωτες για την εικονογραφία τους και την οπτική τους</a:t>
            </a:r>
            <a:r>
              <a:rPr lang="en-US" dirty="0">
                <a:solidFill>
                  <a:schemeClr val="bg1"/>
                </a:solidFill>
                <a:latin typeface="Monotype Corsiva" panose="03010101010201010101" pitchFamily="66" charset="0"/>
              </a:rPr>
              <a:t>. </a:t>
            </a:r>
            <a:r>
              <a:rPr lang="el-GR" dirty="0">
                <a:solidFill>
                  <a:schemeClr val="bg1"/>
                </a:solidFill>
                <a:latin typeface="Monotype Corsiva" panose="03010101010201010101" pitchFamily="66" charset="0"/>
              </a:rPr>
              <a:t>Θεωρείται ένας από τους τολμηρότερους και δημιουργικότερους του μεταπολεμικού </a:t>
            </a:r>
            <a:r>
              <a:rPr lang="el-GR" dirty="0" err="1">
                <a:solidFill>
                  <a:schemeClr val="bg1"/>
                </a:solidFill>
                <a:latin typeface="Monotype Corsiva" panose="03010101010201010101" pitchFamily="66" charset="0"/>
              </a:rPr>
              <a:t>θεάτρου,σε</a:t>
            </a:r>
            <a:r>
              <a:rPr lang="el-GR" dirty="0">
                <a:solidFill>
                  <a:schemeClr val="bg1"/>
                </a:solidFill>
                <a:latin typeface="Monotype Corsiva" panose="03010101010201010101" pitchFamily="66" charset="0"/>
              </a:rPr>
              <a:t> διεθνή </a:t>
            </a:r>
            <a:r>
              <a:rPr lang="el-GR" dirty="0" err="1">
                <a:solidFill>
                  <a:schemeClr val="bg1"/>
                </a:solidFill>
                <a:latin typeface="Monotype Corsiva" panose="03010101010201010101" pitchFamily="66" charset="0"/>
              </a:rPr>
              <a:t>κλίμακα,με</a:t>
            </a:r>
            <a:r>
              <a:rPr lang="el-GR" dirty="0">
                <a:solidFill>
                  <a:schemeClr val="bg1"/>
                </a:solidFill>
                <a:latin typeface="Monotype Corsiva" panose="03010101010201010101" pitchFamily="66" charset="0"/>
              </a:rPr>
              <a:t> την ευρηματικότητα και τη φαντασία του. </a:t>
            </a:r>
            <a:r>
              <a:rPr lang="el-GR" dirty="0" err="1">
                <a:solidFill>
                  <a:schemeClr val="bg1"/>
                </a:solidFill>
                <a:latin typeface="Monotype Corsiva" panose="03010101010201010101" pitchFamily="66" charset="0"/>
              </a:rPr>
              <a:t>Μετα</a:t>
            </a:r>
            <a:r>
              <a:rPr lang="el-GR" dirty="0">
                <a:solidFill>
                  <a:schemeClr val="bg1"/>
                </a:solidFill>
                <a:latin typeface="Monotype Corsiva" panose="03010101010201010101" pitchFamily="66" charset="0"/>
              </a:rPr>
              <a:t> από το ταξίδι του στην </a:t>
            </a:r>
            <a:r>
              <a:rPr lang="el-GR" dirty="0" err="1">
                <a:solidFill>
                  <a:schemeClr val="bg1"/>
                </a:solidFill>
                <a:latin typeface="Monotype Corsiva" panose="03010101010201010101" pitchFamily="66" charset="0"/>
              </a:rPr>
              <a:t>Αφρική,με</a:t>
            </a:r>
            <a:r>
              <a:rPr lang="el-GR" dirty="0">
                <a:solidFill>
                  <a:schemeClr val="bg1"/>
                </a:solidFill>
                <a:latin typeface="Monotype Corsiva" panose="03010101010201010101" pitchFamily="66" charset="0"/>
              </a:rPr>
              <a:t> ερμηνευτές που </a:t>
            </a:r>
            <a:r>
              <a:rPr lang="el-GR" dirty="0" err="1">
                <a:solidFill>
                  <a:schemeClr val="bg1"/>
                </a:solidFill>
                <a:latin typeface="Monotype Corsiva" panose="03010101010201010101" pitchFamily="66" charset="0"/>
              </a:rPr>
              <a:t>αυτοπροσδιορίζονται</a:t>
            </a:r>
            <a:r>
              <a:rPr lang="el-GR" dirty="0">
                <a:solidFill>
                  <a:schemeClr val="bg1"/>
                </a:solidFill>
                <a:latin typeface="Monotype Corsiva" panose="03010101010201010101" pitchFamily="66" charset="0"/>
              </a:rPr>
              <a:t> ως μαύροι, παρουσιάζει έναν κατάλογο θηριωδιών που διαπράχθηκαν και αποκρύφτηκαν από τις ευρωπαϊκές Μεγάλες Δυνάμεις στην Αφρική, στο όνομα του πολιτισμού. Εξετάζει τους τρόπους με τους οποίους αποκτηνώθηκαν προκειμένου να νομιμοποιήσουν πολιτικές λεηλασίας και υποδούλωσης. Αποτελεί ένα φόρο τιμής στους άντρες και τις γυναίκες, των οποίων η αξιοπρέπεια ξεγυμνώθηκε σε αυτή τη διαδικασία. </a:t>
            </a:r>
          </a:p>
        </p:txBody>
      </p:sp>
    </p:spTree>
    <p:extLst>
      <p:ext uri="{BB962C8B-B14F-4D97-AF65-F5344CB8AC3E}">
        <p14:creationId xmlns:p14="http://schemas.microsoft.com/office/powerpoint/2010/main" val="72555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ADEC8DD5-C58F-403F-B909-28FCB9120F27}"/>
              </a:ext>
            </a:extLst>
          </p:cNvPr>
          <p:cNvSpPr>
            <a:spLocks noGrp="1"/>
          </p:cNvSpPr>
          <p:nvPr>
            <p:ph type="subTitle"/>
          </p:nvPr>
        </p:nvSpPr>
        <p:spPr>
          <a:xfrm>
            <a:off x="496590" y="717507"/>
            <a:ext cx="10972440" cy="3358868"/>
          </a:xfrm>
        </p:spPr>
        <p:txBody>
          <a:bodyPr/>
          <a:lstStyle/>
          <a:p>
            <a:r>
              <a:rPr lang="el-GR" dirty="0">
                <a:solidFill>
                  <a:schemeClr val="bg1"/>
                </a:solidFill>
                <a:latin typeface="Monotype Corsiva" panose="03010101010201010101" pitchFamily="66" charset="0"/>
              </a:rPr>
              <a:t>Μας φέρνει αντιμέτωπους με την ιστορία του ρατσισμού την κοιτάζει κατάματα και τις τρέχουσες απάνθρωπες πολιτικές απέναντι στους μετανάστες και τους πρόσφυγες, σε διάφορα μέρη του πλανήτη παρουσιάζοντας την Ευρωπαϊκή Ένωση με  οξύτητα και κριτική, αλλά ταυτόχρονα τρυφερή εγκατάσταση </a:t>
            </a:r>
            <a:r>
              <a:rPr lang="el-GR" dirty="0" err="1">
                <a:solidFill>
                  <a:schemeClr val="bg1"/>
                </a:solidFill>
                <a:latin typeface="Monotype Corsiva" panose="03010101010201010101" pitchFamily="66" charset="0"/>
              </a:rPr>
              <a:t>τηλεμεταφέρει</a:t>
            </a:r>
            <a:r>
              <a:rPr lang="el-GR" dirty="0">
                <a:solidFill>
                  <a:schemeClr val="bg1"/>
                </a:solidFill>
                <a:latin typeface="Monotype Corsiva" panose="03010101010201010101" pitchFamily="66" charset="0"/>
              </a:rPr>
              <a:t> τους θεατές σε μια </a:t>
            </a:r>
            <a:r>
              <a:rPr lang="el-GR" dirty="0" err="1">
                <a:solidFill>
                  <a:schemeClr val="bg1"/>
                </a:solidFill>
                <a:latin typeface="Monotype Corsiva" panose="03010101010201010101" pitchFamily="66" charset="0"/>
              </a:rPr>
              <a:t>δυστοπία</a:t>
            </a:r>
            <a:r>
              <a:rPr lang="el-GR" dirty="0">
                <a:solidFill>
                  <a:schemeClr val="bg1"/>
                </a:solidFill>
                <a:latin typeface="Monotype Corsiva" panose="03010101010201010101" pitchFamily="66" charset="0"/>
              </a:rPr>
              <a:t>, η οποία πάντως μοιάζει παράξενα οικεία.</a:t>
            </a:r>
          </a:p>
          <a:p>
            <a:endParaRPr lang="el-GR" dirty="0">
              <a:solidFill>
                <a:schemeClr val="bg1"/>
              </a:solidFill>
            </a:endParaRPr>
          </a:p>
          <a:p>
            <a:endParaRPr lang="el-GR" dirty="0">
              <a:solidFill>
                <a:schemeClr val="bg1"/>
              </a:solidFill>
            </a:endParaRPr>
          </a:p>
        </p:txBody>
      </p:sp>
      <p:pic>
        <p:nvPicPr>
          <p:cNvPr id="3" name="Εικόνα 2">
            <a:extLst>
              <a:ext uri="{FF2B5EF4-FFF2-40B4-BE49-F238E27FC236}">
                <a16:creationId xmlns:a16="http://schemas.microsoft.com/office/drawing/2014/main" id="{7B0836F6-543C-4F46-A0EA-84DF210C11D8}"/>
              </a:ext>
            </a:extLst>
          </p:cNvPr>
          <p:cNvPicPr>
            <a:picLocks noChangeAspect="1"/>
          </p:cNvPicPr>
          <p:nvPr/>
        </p:nvPicPr>
        <p:blipFill>
          <a:blip r:embed="rId2"/>
          <a:stretch>
            <a:fillRect/>
          </a:stretch>
        </p:blipFill>
        <p:spPr>
          <a:xfrm>
            <a:off x="3031232" y="3211774"/>
            <a:ext cx="5903155" cy="2937934"/>
          </a:xfrm>
          <a:prstGeom prst="rect">
            <a:avLst/>
          </a:prstGeom>
        </p:spPr>
      </p:pic>
    </p:spTree>
    <p:extLst>
      <p:ext uri="{BB962C8B-B14F-4D97-AF65-F5344CB8AC3E}">
        <p14:creationId xmlns:p14="http://schemas.microsoft.com/office/powerpoint/2010/main" val="1635332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6A57495-CC97-415C-B017-C0AD74AE0CB4}"/>
              </a:ext>
            </a:extLst>
          </p:cNvPr>
          <p:cNvSpPr>
            <a:spLocks noGrp="1"/>
          </p:cNvSpPr>
          <p:nvPr>
            <p:ph type="title"/>
          </p:nvPr>
        </p:nvSpPr>
        <p:spPr>
          <a:xfrm>
            <a:off x="609480" y="532838"/>
            <a:ext cx="10972440" cy="626325"/>
          </a:xfrm>
        </p:spPr>
        <p:txBody>
          <a:bodyPr/>
          <a:lstStyle/>
          <a:p>
            <a:r>
              <a:rPr lang="en-US" dirty="0">
                <a:solidFill>
                  <a:schemeClr val="bg1"/>
                </a:solidFill>
                <a:latin typeface="Monotype Corsiva" panose="03010101010201010101" pitchFamily="66" charset="0"/>
              </a:rPr>
              <a:t>Peter Brook </a:t>
            </a:r>
            <a:r>
              <a:rPr lang="el-GR" dirty="0">
                <a:solidFill>
                  <a:schemeClr val="bg1"/>
                </a:solidFill>
                <a:latin typeface="Monotype Corsiva" panose="03010101010201010101" pitchFamily="66" charset="0"/>
              </a:rPr>
              <a:t>στο Παρίσι</a:t>
            </a:r>
          </a:p>
        </p:txBody>
      </p:sp>
      <p:sp>
        <p:nvSpPr>
          <p:cNvPr id="3" name="Υπότιτλος 2">
            <a:extLst>
              <a:ext uri="{FF2B5EF4-FFF2-40B4-BE49-F238E27FC236}">
                <a16:creationId xmlns:a16="http://schemas.microsoft.com/office/drawing/2014/main" id="{935D74B0-F7BE-4B70-B6C5-1F267D65AB79}"/>
              </a:ext>
            </a:extLst>
          </p:cNvPr>
          <p:cNvSpPr>
            <a:spLocks noGrp="1"/>
          </p:cNvSpPr>
          <p:nvPr>
            <p:ph type="subTitle"/>
          </p:nvPr>
        </p:nvSpPr>
        <p:spPr>
          <a:xfrm>
            <a:off x="609480" y="1631057"/>
            <a:ext cx="10972440" cy="4740785"/>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dirty="0">
                <a:ln>
                  <a:noFill/>
                </a:ln>
                <a:solidFill>
                  <a:schemeClr val="bg1"/>
                </a:solidFill>
                <a:effectLst/>
                <a:uLnTx/>
                <a:uFillTx/>
                <a:latin typeface="Monotype Corsiva" panose="03010101010201010101" pitchFamily="66" charset="0"/>
              </a:rPr>
              <a:t>1970: </a:t>
            </a:r>
            <a:r>
              <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rPr>
              <a:t>Πήγε στο Παρίσι (ηλικία 45 ετών)</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rPr>
              <a:t>1971</a:t>
            </a:r>
            <a:r>
              <a:rPr kumimoji="0" lang="en-US" sz="2800" b="0" i="0" u="none" strike="noStrike" kern="1200" cap="none" spc="0" normalizeH="0" baseline="0" noProof="0" dirty="0">
                <a:ln>
                  <a:noFill/>
                </a:ln>
                <a:solidFill>
                  <a:schemeClr val="bg1"/>
                </a:solidFill>
                <a:effectLst/>
                <a:uLnTx/>
                <a:uFillTx/>
                <a:latin typeface="Monotype Corsiva" panose="03010101010201010101" pitchFamily="66" charset="0"/>
              </a:rPr>
              <a:t>: </a:t>
            </a:r>
            <a:r>
              <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rPr>
              <a:t>Ιδρύει το Διεθνές Κέντρο Θεατρικής Έρευνας (</a:t>
            </a:r>
            <a:r>
              <a:rPr kumimoji="0" lang="en-US" sz="2800" b="0" i="0" u="none" strike="noStrike" kern="1200" cap="none" spc="0" normalizeH="0" baseline="0" noProof="0" dirty="0">
                <a:ln>
                  <a:noFill/>
                </a:ln>
                <a:solidFill>
                  <a:schemeClr val="bg1"/>
                </a:solidFill>
                <a:effectLst/>
                <a:uLnTx/>
                <a:uFillTx/>
                <a:latin typeface="Monotype Corsiva" panose="03010101010201010101" pitchFamily="66" charset="0"/>
              </a:rPr>
              <a:t>International Centre for Theatre Research</a:t>
            </a:r>
            <a:r>
              <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rPr>
              <a:t>)</a:t>
            </a:r>
            <a:endParaRPr kumimoji="0" lang="en-US" sz="2800" b="0" i="0" u="none" strike="noStrike" kern="1200" cap="none" spc="0" normalizeH="0" baseline="0" noProof="0" dirty="0">
              <a:ln>
                <a:noFill/>
              </a:ln>
              <a:solidFill>
                <a:schemeClr val="bg1"/>
              </a:solidFill>
              <a:effectLst/>
              <a:uLnTx/>
              <a:uFillTx/>
              <a:latin typeface="Monotype Corsiva" panose="03010101010201010101" pitchFamily="66" charset="0"/>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dirty="0">
                <a:ln>
                  <a:noFill/>
                </a:ln>
                <a:solidFill>
                  <a:schemeClr val="bg1"/>
                </a:solidFill>
                <a:effectLst/>
                <a:uLnTx/>
                <a:uFillTx/>
                <a:latin typeface="Monotype Corsiva" panose="03010101010201010101" pitchFamily="66" charset="0"/>
              </a:rPr>
              <a:t>1974: </a:t>
            </a:r>
            <a:r>
              <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rPr>
              <a:t>Ιδρύει το θέατρο </a:t>
            </a:r>
            <a:r>
              <a:rPr kumimoji="0" lang="en-US" sz="2800" b="0" i="0" u="none" strike="noStrike" kern="1200" cap="none" spc="0" normalizeH="0" baseline="0" noProof="0" dirty="0">
                <a:ln>
                  <a:noFill/>
                </a:ln>
                <a:solidFill>
                  <a:schemeClr val="bg1"/>
                </a:solidFill>
                <a:effectLst/>
                <a:uLnTx/>
                <a:uFillTx/>
                <a:latin typeface="Monotype Corsiva" panose="03010101010201010101" pitchFamily="66" charset="0"/>
              </a:rPr>
              <a:t>Bouffes du Nord</a:t>
            </a:r>
            <a:endPar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rPr>
              <a:t>Τότε αλλάζει το όνομα Διεθνές Κέντρου Θεατρικής Έρευνας και γίνεται Διεθνές Κέντρο Θεατρικών Δημιουργιών</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rPr>
              <a:t>2008</a:t>
            </a:r>
            <a:r>
              <a:rPr kumimoji="0" lang="en-US" sz="2800" b="0" i="0" u="none" strike="noStrike" kern="1200" cap="none" spc="0" normalizeH="0" baseline="0" noProof="0" dirty="0">
                <a:ln>
                  <a:noFill/>
                </a:ln>
                <a:solidFill>
                  <a:schemeClr val="bg1"/>
                </a:solidFill>
                <a:effectLst/>
                <a:uLnTx/>
                <a:uFillTx/>
                <a:latin typeface="Monotype Corsiva" panose="03010101010201010101" pitchFamily="66" charset="0"/>
              </a:rPr>
              <a:t>: </a:t>
            </a:r>
            <a:r>
              <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rPr>
              <a:t>Ανακοίνωσε την παραίτησή του από το θέατρο του Παρισιού </a:t>
            </a:r>
            <a:r>
              <a:rPr kumimoji="0" lang="en-US" sz="2800" b="0" i="0" u="none" strike="noStrike" kern="1200" cap="none" spc="0" normalizeH="0" baseline="0" noProof="0" dirty="0">
                <a:ln>
                  <a:noFill/>
                </a:ln>
                <a:solidFill>
                  <a:schemeClr val="bg1"/>
                </a:solidFill>
                <a:effectLst/>
                <a:uLnTx/>
                <a:uFillTx/>
                <a:latin typeface="Monotype Corsiva" panose="03010101010201010101" pitchFamily="66" charset="0"/>
              </a:rPr>
              <a:t>Bouffes du Nord</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2800" b="0" i="0" u="none" strike="noStrike" kern="1200" cap="none" spc="0" normalizeH="0" baseline="0" noProof="0" dirty="0">
                <a:ln>
                  <a:noFill/>
                </a:ln>
                <a:solidFill>
                  <a:schemeClr val="bg1"/>
                </a:solidFill>
                <a:effectLst/>
                <a:uLnTx/>
                <a:uFillTx/>
                <a:latin typeface="Monotype Corsiva" panose="03010101010201010101" pitchFamily="66" charset="0"/>
              </a:rPr>
              <a:t>36 </a:t>
            </a:r>
            <a:r>
              <a:rPr kumimoji="0" lang="el-GR" sz="2800" b="0" i="0" u="none" strike="noStrike" kern="1200" cap="none" spc="0" normalizeH="0" baseline="0" noProof="0" dirty="0">
                <a:ln>
                  <a:noFill/>
                </a:ln>
                <a:solidFill>
                  <a:schemeClr val="bg1"/>
                </a:solidFill>
                <a:effectLst/>
                <a:uLnTx/>
                <a:uFillTx/>
                <a:latin typeface="Monotype Corsiva" panose="03010101010201010101" pitchFamily="66" charset="0"/>
              </a:rPr>
              <a:t>χρόνια θητείας στο Παριζιάνικο Θέατρο, μέχρι τα 85 του χρόνια </a:t>
            </a:r>
          </a:p>
          <a:p>
            <a:endParaRPr lang="el-GR" dirty="0"/>
          </a:p>
        </p:txBody>
      </p:sp>
    </p:spTree>
    <p:extLst>
      <p:ext uri="{BB962C8B-B14F-4D97-AF65-F5344CB8AC3E}">
        <p14:creationId xmlns:p14="http://schemas.microsoft.com/office/powerpoint/2010/main" val="2905731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267E3C5-550E-49E1-A973-C87AF1D652EF}"/>
              </a:ext>
            </a:extLst>
          </p:cNvPr>
          <p:cNvSpPr>
            <a:spLocks noGrp="1"/>
          </p:cNvSpPr>
          <p:nvPr>
            <p:ph type="title"/>
          </p:nvPr>
        </p:nvSpPr>
        <p:spPr>
          <a:xfrm>
            <a:off x="609480" y="532838"/>
            <a:ext cx="10972440" cy="626325"/>
          </a:xfrm>
        </p:spPr>
        <p:txBody>
          <a:bodyPr/>
          <a:lstStyle/>
          <a:p>
            <a:r>
              <a:rPr lang="en-US" dirty="0">
                <a:solidFill>
                  <a:schemeClr val="bg1"/>
                </a:solidFill>
                <a:latin typeface="Monotype Corsiva" panose="03010101010201010101" pitchFamily="66" charset="0"/>
              </a:rPr>
              <a:t>Bouffes du Nord</a:t>
            </a:r>
            <a:endParaRPr lang="el-GR" dirty="0">
              <a:solidFill>
                <a:schemeClr val="bg1"/>
              </a:solidFill>
              <a:latin typeface="Monotype Corsiva" panose="03010101010201010101" pitchFamily="66" charset="0"/>
            </a:endParaRPr>
          </a:p>
        </p:txBody>
      </p:sp>
      <p:sp>
        <p:nvSpPr>
          <p:cNvPr id="3" name="Υπότιτλος 2">
            <a:extLst>
              <a:ext uri="{FF2B5EF4-FFF2-40B4-BE49-F238E27FC236}">
                <a16:creationId xmlns:a16="http://schemas.microsoft.com/office/drawing/2014/main" id="{B9D402D6-C3BC-41DA-86A8-E1972F42D6CD}"/>
              </a:ext>
            </a:extLst>
          </p:cNvPr>
          <p:cNvSpPr>
            <a:spLocks noGrp="1"/>
          </p:cNvSpPr>
          <p:nvPr>
            <p:ph type="subTitle"/>
          </p:nvPr>
        </p:nvSpPr>
        <p:spPr>
          <a:xfrm>
            <a:off x="231736" y="1378069"/>
            <a:ext cx="10972440" cy="1717393"/>
          </a:xfrm>
        </p:spPr>
        <p:txBody>
          <a:bodyPr/>
          <a:lstStyle/>
          <a:p>
            <a:r>
              <a:rPr lang="el-GR" sz="2000" dirty="0">
                <a:solidFill>
                  <a:schemeClr val="bg1"/>
                </a:solidFill>
                <a:latin typeface="Monotype Corsiva" panose="03010101010201010101" pitchFamily="66" charset="0"/>
              </a:rPr>
              <a:t>Το θέατρο είχε καεί από πυρκαγιά και ο </a:t>
            </a:r>
            <a:r>
              <a:rPr lang="el-GR" sz="2000" dirty="0" err="1">
                <a:solidFill>
                  <a:schemeClr val="bg1"/>
                </a:solidFill>
                <a:latin typeface="Monotype Corsiva" panose="03010101010201010101" pitchFamily="66" charset="0"/>
              </a:rPr>
              <a:t>Peter</a:t>
            </a:r>
            <a:r>
              <a:rPr lang="el-GR" sz="2000" dirty="0">
                <a:solidFill>
                  <a:schemeClr val="bg1"/>
                </a:solidFill>
                <a:latin typeface="Monotype Corsiva" panose="03010101010201010101" pitchFamily="66" charset="0"/>
              </a:rPr>
              <a:t> </a:t>
            </a:r>
            <a:r>
              <a:rPr lang="el-GR" sz="2000" dirty="0" err="1">
                <a:solidFill>
                  <a:schemeClr val="bg1"/>
                </a:solidFill>
                <a:latin typeface="Monotype Corsiva" panose="03010101010201010101" pitchFamily="66" charset="0"/>
              </a:rPr>
              <a:t>Brook</a:t>
            </a:r>
            <a:r>
              <a:rPr lang="el-GR" sz="2000" dirty="0">
                <a:solidFill>
                  <a:schemeClr val="bg1"/>
                </a:solidFill>
                <a:latin typeface="Monotype Corsiva" panose="03010101010201010101" pitchFamily="66" charset="0"/>
              </a:rPr>
              <a:t>  το πήρε και ανακαίνισε τους κοινόχρηστους χώρους μόνο, το μπάρ, τα καθίσματα και τα μαξιλάρια και πρόσθεσε ένα χαλί. Οι θέσεις των αντικειμένων ήταν αντικριστά στο κοινό. Η σκηνή ήταν ιταλική αρχικά, διακρίνουμε την μπούκα, </a:t>
            </a:r>
            <a:r>
              <a:rPr lang="el-GR" sz="2000" dirty="0" err="1">
                <a:solidFill>
                  <a:schemeClr val="bg1"/>
                </a:solidFill>
                <a:latin typeface="Monotype Corsiva" panose="03010101010201010101" pitchFamily="66" charset="0"/>
              </a:rPr>
              <a:t>δηλαδη</a:t>
            </a:r>
            <a:r>
              <a:rPr lang="el-GR" sz="2000" dirty="0">
                <a:solidFill>
                  <a:schemeClr val="bg1"/>
                </a:solidFill>
                <a:latin typeface="Monotype Corsiva" panose="03010101010201010101" pitchFamily="66" charset="0"/>
              </a:rPr>
              <a:t> το οριζόντιο άνοιγμα της σκηνής, το οποίο προήλθε από το ιταλικό θέατρο.</a:t>
            </a:r>
          </a:p>
          <a:p>
            <a:endParaRPr lang="el-GR" dirty="0"/>
          </a:p>
        </p:txBody>
      </p:sp>
      <p:pic>
        <p:nvPicPr>
          <p:cNvPr id="4" name="Εικόνα 3">
            <a:extLst>
              <a:ext uri="{FF2B5EF4-FFF2-40B4-BE49-F238E27FC236}">
                <a16:creationId xmlns:a16="http://schemas.microsoft.com/office/drawing/2014/main" id="{C8D6436E-A41C-4127-B0D7-522F221F2824}"/>
              </a:ext>
            </a:extLst>
          </p:cNvPr>
          <p:cNvPicPr>
            <a:picLocks noChangeAspect="1"/>
          </p:cNvPicPr>
          <p:nvPr/>
        </p:nvPicPr>
        <p:blipFill>
          <a:blip r:embed="rId2"/>
          <a:stretch>
            <a:fillRect/>
          </a:stretch>
        </p:blipFill>
        <p:spPr>
          <a:xfrm>
            <a:off x="3583163" y="2562578"/>
            <a:ext cx="6125281" cy="4047066"/>
          </a:xfrm>
          <a:prstGeom prst="rect">
            <a:avLst/>
          </a:prstGeom>
        </p:spPr>
      </p:pic>
    </p:spTree>
    <p:extLst>
      <p:ext uri="{BB962C8B-B14F-4D97-AF65-F5344CB8AC3E}">
        <p14:creationId xmlns:p14="http://schemas.microsoft.com/office/powerpoint/2010/main" val="3931353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39CE06F1-684A-420B-A316-80365A17CE99}"/>
              </a:ext>
            </a:extLst>
          </p:cNvPr>
          <p:cNvPicPr>
            <a:picLocks noChangeAspect="1"/>
          </p:cNvPicPr>
          <p:nvPr/>
        </p:nvPicPr>
        <p:blipFill>
          <a:blip r:embed="rId2"/>
          <a:stretch>
            <a:fillRect/>
          </a:stretch>
        </p:blipFill>
        <p:spPr>
          <a:xfrm>
            <a:off x="79022" y="143933"/>
            <a:ext cx="11954934" cy="6570133"/>
          </a:xfrm>
          <a:prstGeom prst="rect">
            <a:avLst/>
          </a:prstGeom>
        </p:spPr>
      </p:pic>
    </p:spTree>
    <p:extLst>
      <p:ext uri="{BB962C8B-B14F-4D97-AF65-F5344CB8AC3E}">
        <p14:creationId xmlns:p14="http://schemas.microsoft.com/office/powerpoint/2010/main" val="2307621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621571A0-E0F6-4415-ACAC-35FA94621A72}"/>
              </a:ext>
            </a:extLst>
          </p:cNvPr>
          <p:cNvPicPr>
            <a:picLocks noChangeAspect="1"/>
          </p:cNvPicPr>
          <p:nvPr/>
        </p:nvPicPr>
        <p:blipFill>
          <a:blip r:embed="rId2"/>
          <a:stretch>
            <a:fillRect/>
          </a:stretch>
        </p:blipFill>
        <p:spPr>
          <a:xfrm>
            <a:off x="1770186" y="0"/>
            <a:ext cx="8370276" cy="6858000"/>
          </a:xfrm>
          <a:prstGeom prst="rect">
            <a:avLst/>
          </a:prstGeom>
        </p:spPr>
      </p:pic>
    </p:spTree>
    <p:extLst>
      <p:ext uri="{BB962C8B-B14F-4D97-AF65-F5344CB8AC3E}">
        <p14:creationId xmlns:p14="http://schemas.microsoft.com/office/powerpoint/2010/main" val="3080326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33DEB24-1B12-40C1-8E79-3CB1108D362A}"/>
              </a:ext>
            </a:extLst>
          </p:cNvPr>
          <p:cNvSpPr>
            <a:spLocks noGrp="1"/>
          </p:cNvSpPr>
          <p:nvPr>
            <p:ph type="title"/>
          </p:nvPr>
        </p:nvSpPr>
        <p:spPr>
          <a:xfrm>
            <a:off x="609480" y="532838"/>
            <a:ext cx="10972440" cy="626325"/>
          </a:xfrm>
        </p:spPr>
        <p:txBody>
          <a:bodyPr/>
          <a:lstStyle/>
          <a:p>
            <a:r>
              <a:rPr lang="el-GR" dirty="0">
                <a:solidFill>
                  <a:schemeClr val="bg1"/>
                </a:solidFill>
                <a:latin typeface="Monotype Corsiva" panose="03010101010201010101" pitchFamily="66" charset="0"/>
              </a:rPr>
              <a:t>Θεατρικά έργα</a:t>
            </a:r>
          </a:p>
        </p:txBody>
      </p:sp>
      <p:sp>
        <p:nvSpPr>
          <p:cNvPr id="3" name="Υπότιτλος 2">
            <a:extLst>
              <a:ext uri="{FF2B5EF4-FFF2-40B4-BE49-F238E27FC236}">
                <a16:creationId xmlns:a16="http://schemas.microsoft.com/office/drawing/2014/main" id="{1B5DA50A-E9FC-4303-9BBC-522F58FB658D}"/>
              </a:ext>
            </a:extLst>
          </p:cNvPr>
          <p:cNvSpPr>
            <a:spLocks noGrp="1"/>
          </p:cNvSpPr>
          <p:nvPr>
            <p:ph type="subTitle"/>
          </p:nvPr>
        </p:nvSpPr>
        <p:spPr>
          <a:xfrm>
            <a:off x="609480" y="1602036"/>
            <a:ext cx="10972440" cy="4930581"/>
          </a:xfrm>
        </p:spPr>
        <p:txBody>
          <a:bodyPr/>
          <a:lstStyle/>
          <a:p>
            <a:pPr>
              <a:buFont typeface="Wingdings" panose="05000000000000000000" pitchFamily="2" charset="2"/>
              <a:buChar char="Ø"/>
            </a:pPr>
            <a:r>
              <a:rPr lang="en-US" sz="2400" dirty="0">
                <a:solidFill>
                  <a:schemeClr val="bg1"/>
                </a:solidFill>
                <a:latin typeface="Monotype Corsiva" panose="03010101010201010101" pitchFamily="66" charset="0"/>
              </a:rPr>
              <a:t>Timon </a:t>
            </a:r>
            <a:r>
              <a:rPr lang="en-US" sz="2400" dirty="0" err="1">
                <a:solidFill>
                  <a:schemeClr val="bg1"/>
                </a:solidFill>
                <a:latin typeface="Monotype Corsiva" panose="03010101010201010101" pitchFamily="66" charset="0"/>
              </a:rPr>
              <a:t>d’Athenes</a:t>
            </a:r>
            <a:r>
              <a:rPr lang="en-US" sz="2400" dirty="0">
                <a:solidFill>
                  <a:schemeClr val="bg1"/>
                </a:solidFill>
                <a:latin typeface="Monotype Corsiva" panose="03010101010201010101" pitchFamily="66" charset="0"/>
              </a:rPr>
              <a:t> (1974)</a:t>
            </a:r>
          </a:p>
          <a:p>
            <a:pPr>
              <a:buFont typeface="Wingdings" panose="05000000000000000000" pitchFamily="2" charset="2"/>
              <a:buChar char="Ø"/>
            </a:pPr>
            <a:r>
              <a:rPr lang="en-US" sz="2400" dirty="0">
                <a:solidFill>
                  <a:schemeClr val="bg1"/>
                </a:solidFill>
                <a:latin typeface="Monotype Corsiva" panose="03010101010201010101" pitchFamily="66" charset="0"/>
              </a:rPr>
              <a:t>Les </a:t>
            </a:r>
            <a:r>
              <a:rPr lang="en-US" sz="2400" dirty="0" err="1">
                <a:solidFill>
                  <a:schemeClr val="bg1"/>
                </a:solidFill>
                <a:latin typeface="Monotype Corsiva" panose="03010101010201010101" pitchFamily="66" charset="0"/>
              </a:rPr>
              <a:t>Iks</a:t>
            </a:r>
            <a:r>
              <a:rPr lang="en-US" sz="2400" dirty="0">
                <a:solidFill>
                  <a:schemeClr val="bg1"/>
                </a:solidFill>
                <a:latin typeface="Monotype Corsiva" panose="03010101010201010101" pitchFamily="66" charset="0"/>
              </a:rPr>
              <a:t> (1975)</a:t>
            </a:r>
          </a:p>
          <a:p>
            <a:pPr>
              <a:buFont typeface="Wingdings" panose="05000000000000000000" pitchFamily="2" charset="2"/>
              <a:buChar char="Ø"/>
            </a:pPr>
            <a:r>
              <a:rPr lang="en-US" sz="2400" dirty="0" err="1">
                <a:solidFill>
                  <a:schemeClr val="bg1"/>
                </a:solidFill>
                <a:latin typeface="Monotype Corsiva" panose="03010101010201010101" pitchFamily="66" charset="0"/>
              </a:rPr>
              <a:t>Ubu</a:t>
            </a:r>
            <a:r>
              <a:rPr lang="en-US" sz="2400" dirty="0">
                <a:solidFill>
                  <a:schemeClr val="bg1"/>
                </a:solidFill>
                <a:latin typeface="Monotype Corsiva" panose="03010101010201010101" pitchFamily="66" charset="0"/>
              </a:rPr>
              <a:t> aux Bouffes (1977)</a:t>
            </a:r>
          </a:p>
          <a:p>
            <a:pPr>
              <a:buFont typeface="Wingdings" panose="05000000000000000000" pitchFamily="2" charset="2"/>
              <a:buChar char="Ø"/>
            </a:pPr>
            <a:r>
              <a:rPr lang="en-US" sz="2400" dirty="0" err="1">
                <a:solidFill>
                  <a:schemeClr val="bg1"/>
                </a:solidFill>
                <a:latin typeface="Monotype Corsiva" panose="03010101010201010101" pitchFamily="66" charset="0"/>
              </a:rPr>
              <a:t>Mesure</a:t>
            </a:r>
            <a:r>
              <a:rPr lang="en-US" sz="2400" dirty="0">
                <a:solidFill>
                  <a:schemeClr val="bg1"/>
                </a:solidFill>
                <a:latin typeface="Monotype Corsiva" panose="03010101010201010101" pitchFamily="66" charset="0"/>
              </a:rPr>
              <a:t> pour </a:t>
            </a:r>
            <a:r>
              <a:rPr lang="en-US" sz="2400" dirty="0" err="1">
                <a:solidFill>
                  <a:schemeClr val="bg1"/>
                </a:solidFill>
                <a:latin typeface="Monotype Corsiva" panose="03010101010201010101" pitchFamily="66" charset="0"/>
              </a:rPr>
              <a:t>Mesure</a:t>
            </a:r>
            <a:r>
              <a:rPr lang="en-US" sz="2400" dirty="0">
                <a:solidFill>
                  <a:schemeClr val="bg1"/>
                </a:solidFill>
                <a:latin typeface="Monotype Corsiva" panose="03010101010201010101" pitchFamily="66" charset="0"/>
              </a:rPr>
              <a:t> (1978)</a:t>
            </a:r>
          </a:p>
          <a:p>
            <a:pPr>
              <a:buFont typeface="Wingdings" panose="05000000000000000000" pitchFamily="2" charset="2"/>
              <a:buChar char="Ø"/>
            </a:pPr>
            <a:r>
              <a:rPr lang="en-US" sz="2400" dirty="0">
                <a:solidFill>
                  <a:schemeClr val="bg1"/>
                </a:solidFill>
                <a:latin typeface="Monotype Corsiva" panose="03010101010201010101" pitchFamily="66" charset="0"/>
              </a:rPr>
              <a:t>La Conference des </a:t>
            </a:r>
            <a:r>
              <a:rPr lang="en-US" sz="2400" dirty="0" err="1">
                <a:solidFill>
                  <a:schemeClr val="bg1"/>
                </a:solidFill>
                <a:latin typeface="Monotype Corsiva" panose="03010101010201010101" pitchFamily="66" charset="0"/>
              </a:rPr>
              <a:t>oiseaux</a:t>
            </a:r>
            <a:r>
              <a:rPr lang="en-US" sz="2400" dirty="0">
                <a:solidFill>
                  <a:schemeClr val="bg1"/>
                </a:solidFill>
                <a:latin typeface="Monotype Corsiva" panose="03010101010201010101" pitchFamily="66" charset="0"/>
              </a:rPr>
              <a:t> (1979)</a:t>
            </a:r>
          </a:p>
          <a:p>
            <a:pPr>
              <a:buFont typeface="Wingdings" panose="05000000000000000000" pitchFamily="2" charset="2"/>
              <a:buChar char="Ø"/>
            </a:pPr>
            <a:r>
              <a:rPr lang="en-US" sz="2400" dirty="0">
                <a:solidFill>
                  <a:schemeClr val="bg1"/>
                </a:solidFill>
                <a:latin typeface="Monotype Corsiva" panose="03010101010201010101" pitchFamily="66" charset="0"/>
              </a:rPr>
              <a:t>L’OS (1979)</a:t>
            </a:r>
          </a:p>
          <a:p>
            <a:pPr>
              <a:buFont typeface="Wingdings" panose="05000000000000000000" pitchFamily="2" charset="2"/>
              <a:buChar char="Ø"/>
            </a:pPr>
            <a:r>
              <a:rPr lang="en-US" sz="2400" dirty="0">
                <a:solidFill>
                  <a:schemeClr val="bg1"/>
                </a:solidFill>
                <a:latin typeface="Monotype Corsiva" panose="03010101010201010101" pitchFamily="66" charset="0"/>
              </a:rPr>
              <a:t>Le Mahabharata (1985)</a:t>
            </a:r>
          </a:p>
          <a:p>
            <a:pPr>
              <a:buFont typeface="Wingdings" panose="05000000000000000000" pitchFamily="2" charset="2"/>
              <a:buChar char="Ø"/>
            </a:pPr>
            <a:r>
              <a:rPr lang="en-US" sz="2400" dirty="0">
                <a:solidFill>
                  <a:schemeClr val="bg1"/>
                </a:solidFill>
                <a:latin typeface="Monotype Corsiva" panose="03010101010201010101" pitchFamily="66" charset="0"/>
              </a:rPr>
              <a:t>La </a:t>
            </a:r>
            <a:r>
              <a:rPr lang="en-US" sz="2400" dirty="0" err="1">
                <a:solidFill>
                  <a:schemeClr val="bg1"/>
                </a:solidFill>
                <a:latin typeface="Monotype Corsiva" panose="03010101010201010101" pitchFamily="66" charset="0"/>
              </a:rPr>
              <a:t>Cerisaie</a:t>
            </a:r>
            <a:r>
              <a:rPr lang="en-US" sz="2400" dirty="0">
                <a:solidFill>
                  <a:schemeClr val="bg1"/>
                </a:solidFill>
                <a:latin typeface="Monotype Corsiva" panose="03010101010201010101" pitchFamily="66" charset="0"/>
              </a:rPr>
              <a:t> (1989)</a:t>
            </a:r>
          </a:p>
          <a:p>
            <a:pPr>
              <a:buFont typeface="Wingdings" panose="05000000000000000000" pitchFamily="2" charset="2"/>
              <a:buChar char="Ø"/>
            </a:pPr>
            <a:r>
              <a:rPr lang="en-US" sz="2400" dirty="0" err="1">
                <a:solidFill>
                  <a:schemeClr val="bg1"/>
                </a:solidFill>
                <a:latin typeface="Monotype Corsiva" panose="03010101010201010101" pitchFamily="66" charset="0"/>
              </a:rPr>
              <a:t>Woza</a:t>
            </a:r>
            <a:r>
              <a:rPr lang="en-US" sz="2400" dirty="0">
                <a:solidFill>
                  <a:schemeClr val="bg1"/>
                </a:solidFill>
                <a:latin typeface="Monotype Corsiva" panose="03010101010201010101" pitchFamily="66" charset="0"/>
              </a:rPr>
              <a:t>  Albert (1989)</a:t>
            </a:r>
          </a:p>
          <a:p>
            <a:pPr>
              <a:buFont typeface="Wingdings" panose="05000000000000000000" pitchFamily="2" charset="2"/>
              <a:buChar char="Ø"/>
            </a:pPr>
            <a:r>
              <a:rPr lang="en-US" sz="2400" dirty="0">
                <a:solidFill>
                  <a:schemeClr val="bg1"/>
                </a:solidFill>
                <a:latin typeface="Monotype Corsiva" panose="03010101010201010101" pitchFamily="66" charset="0"/>
              </a:rPr>
              <a:t>La </a:t>
            </a:r>
            <a:r>
              <a:rPr lang="en-US" sz="2400" dirty="0" err="1">
                <a:solidFill>
                  <a:schemeClr val="bg1"/>
                </a:solidFill>
                <a:latin typeface="Monotype Corsiva" panose="03010101010201010101" pitchFamily="66" charset="0"/>
              </a:rPr>
              <a:t>tempete</a:t>
            </a:r>
            <a:r>
              <a:rPr lang="en-US" sz="2400" dirty="0">
                <a:solidFill>
                  <a:schemeClr val="bg1"/>
                </a:solidFill>
                <a:latin typeface="Monotype Corsiva" panose="03010101010201010101" pitchFamily="66" charset="0"/>
              </a:rPr>
              <a:t> (1990)</a:t>
            </a:r>
          </a:p>
          <a:p>
            <a:pPr>
              <a:buFont typeface="Wingdings" panose="05000000000000000000" pitchFamily="2" charset="2"/>
              <a:buChar char="Ø"/>
            </a:pPr>
            <a:r>
              <a:rPr lang="en-US" sz="2400" dirty="0" err="1">
                <a:solidFill>
                  <a:schemeClr val="bg1"/>
                </a:solidFill>
                <a:latin typeface="Monotype Corsiva" panose="03010101010201010101" pitchFamily="66" charset="0"/>
              </a:rPr>
              <a:t>L’Homme</a:t>
            </a:r>
            <a:r>
              <a:rPr lang="en-US" sz="2400" dirty="0">
                <a:solidFill>
                  <a:schemeClr val="bg1"/>
                </a:solidFill>
                <a:latin typeface="Monotype Corsiva" panose="03010101010201010101" pitchFamily="66" charset="0"/>
              </a:rPr>
              <a:t> Qui (1993)</a:t>
            </a:r>
          </a:p>
          <a:p>
            <a:pPr>
              <a:buFont typeface="Wingdings" panose="05000000000000000000" pitchFamily="2" charset="2"/>
              <a:buChar char="Ø"/>
            </a:pPr>
            <a:r>
              <a:rPr lang="en-US" sz="2400" dirty="0">
                <a:solidFill>
                  <a:schemeClr val="bg1"/>
                </a:solidFill>
                <a:latin typeface="Monotype Corsiva" panose="03010101010201010101" pitchFamily="66" charset="0"/>
              </a:rPr>
              <a:t>Qui </a:t>
            </a:r>
            <a:r>
              <a:rPr lang="en-US" sz="2400" dirty="0" err="1">
                <a:solidFill>
                  <a:schemeClr val="bg1"/>
                </a:solidFill>
                <a:latin typeface="Monotype Corsiva" panose="03010101010201010101" pitchFamily="66" charset="0"/>
              </a:rPr>
              <a:t>est</a:t>
            </a:r>
            <a:r>
              <a:rPr lang="en-US" sz="2400" dirty="0">
                <a:solidFill>
                  <a:schemeClr val="bg1"/>
                </a:solidFill>
                <a:latin typeface="Monotype Corsiva" panose="03010101010201010101" pitchFamily="66" charset="0"/>
              </a:rPr>
              <a:t> la (1995)</a:t>
            </a:r>
          </a:p>
          <a:p>
            <a:pPr>
              <a:buFont typeface="Wingdings" panose="05000000000000000000" pitchFamily="2" charset="2"/>
              <a:buChar char="Ø"/>
            </a:pPr>
            <a:r>
              <a:rPr lang="en-US" sz="2400" dirty="0">
                <a:solidFill>
                  <a:schemeClr val="bg1"/>
                </a:solidFill>
                <a:latin typeface="Monotype Corsiva" panose="03010101010201010101" pitchFamily="66" charset="0"/>
              </a:rPr>
              <a:t>Les beaux  </a:t>
            </a:r>
            <a:r>
              <a:rPr lang="en-US" sz="2400" dirty="0" err="1">
                <a:solidFill>
                  <a:schemeClr val="bg1"/>
                </a:solidFill>
                <a:latin typeface="Monotype Corsiva" panose="03010101010201010101" pitchFamily="66" charset="0"/>
              </a:rPr>
              <a:t>jours</a:t>
            </a:r>
            <a:r>
              <a:rPr lang="en-US" sz="2400" dirty="0">
                <a:solidFill>
                  <a:schemeClr val="bg1"/>
                </a:solidFill>
                <a:latin typeface="Monotype Corsiva" panose="03010101010201010101" pitchFamily="66" charset="0"/>
              </a:rPr>
              <a:t> (1995)</a:t>
            </a:r>
          </a:p>
          <a:p>
            <a:endParaRPr lang="el-GR" dirty="0"/>
          </a:p>
        </p:txBody>
      </p:sp>
      <p:pic>
        <p:nvPicPr>
          <p:cNvPr id="4" name="Εικόνα 3">
            <a:extLst>
              <a:ext uri="{FF2B5EF4-FFF2-40B4-BE49-F238E27FC236}">
                <a16:creationId xmlns:a16="http://schemas.microsoft.com/office/drawing/2014/main" id="{A0691643-472C-4165-8384-5B76262CE632}"/>
              </a:ext>
            </a:extLst>
          </p:cNvPr>
          <p:cNvPicPr>
            <a:picLocks noChangeAspect="1"/>
          </p:cNvPicPr>
          <p:nvPr/>
        </p:nvPicPr>
        <p:blipFill>
          <a:blip r:embed="rId2"/>
          <a:stretch>
            <a:fillRect/>
          </a:stretch>
        </p:blipFill>
        <p:spPr>
          <a:xfrm>
            <a:off x="5073296" y="1309510"/>
            <a:ext cx="6260747" cy="4910667"/>
          </a:xfrm>
          <a:prstGeom prst="rect">
            <a:avLst/>
          </a:prstGeom>
        </p:spPr>
      </p:pic>
    </p:spTree>
    <p:extLst>
      <p:ext uri="{BB962C8B-B14F-4D97-AF65-F5344CB8AC3E}">
        <p14:creationId xmlns:p14="http://schemas.microsoft.com/office/powerpoint/2010/main" val="3295645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75238B1F-A21A-4CAE-BFFA-CD8E3001B1F7}"/>
              </a:ext>
            </a:extLst>
          </p:cNvPr>
          <p:cNvSpPr>
            <a:spLocks noGrp="1"/>
          </p:cNvSpPr>
          <p:nvPr>
            <p:ph type="subTitle"/>
          </p:nvPr>
        </p:nvSpPr>
        <p:spPr>
          <a:xfrm>
            <a:off x="293391" y="942534"/>
            <a:ext cx="10972440" cy="5915466"/>
          </a:xfrm>
        </p:spPr>
        <p:txBody>
          <a:bodyPr/>
          <a:lstStyle/>
          <a:p>
            <a:r>
              <a:rPr lang="en-US" sz="2000" dirty="0">
                <a:solidFill>
                  <a:schemeClr val="bg1"/>
                </a:solidFill>
                <a:latin typeface="Monotype Corsiva" panose="03010101010201010101" pitchFamily="66" charset="0"/>
              </a:rPr>
              <a:t>J</a:t>
            </a:r>
            <a:r>
              <a:rPr lang="en-US" sz="2400" dirty="0">
                <a:solidFill>
                  <a:schemeClr val="bg1"/>
                </a:solidFill>
                <a:latin typeface="Monotype Corsiva" panose="03010101010201010101" pitchFamily="66" charset="0"/>
              </a:rPr>
              <a:t>e </a:t>
            </a:r>
            <a:r>
              <a:rPr lang="en-US" sz="2400" dirty="0" err="1">
                <a:solidFill>
                  <a:schemeClr val="bg1"/>
                </a:solidFill>
                <a:latin typeface="Monotype Corsiva" panose="03010101010201010101" pitchFamily="66" charset="0"/>
              </a:rPr>
              <a:t>suis</a:t>
            </a:r>
            <a:r>
              <a:rPr lang="en-US" sz="2400" dirty="0">
                <a:solidFill>
                  <a:schemeClr val="bg1"/>
                </a:solidFill>
                <a:latin typeface="Monotype Corsiva" panose="03010101010201010101" pitchFamily="66" charset="0"/>
              </a:rPr>
              <a:t> un </a:t>
            </a:r>
            <a:r>
              <a:rPr lang="en-US" sz="2400" dirty="0" err="1">
                <a:solidFill>
                  <a:schemeClr val="bg1"/>
                </a:solidFill>
                <a:latin typeface="Monotype Corsiva" panose="03010101010201010101" pitchFamily="66" charset="0"/>
              </a:rPr>
              <a:t>Phenomene</a:t>
            </a:r>
            <a:r>
              <a:rPr lang="en-US" sz="2400" dirty="0">
                <a:solidFill>
                  <a:schemeClr val="bg1"/>
                </a:solidFill>
                <a:latin typeface="Monotype Corsiva" panose="03010101010201010101" pitchFamily="66" charset="0"/>
              </a:rPr>
              <a:t> (1998)</a:t>
            </a:r>
          </a:p>
          <a:p>
            <a:r>
              <a:rPr lang="en-US" sz="2400" dirty="0">
                <a:solidFill>
                  <a:schemeClr val="bg1"/>
                </a:solidFill>
                <a:latin typeface="Monotype Corsiva" panose="03010101010201010101" pitchFamily="66" charset="0"/>
              </a:rPr>
              <a:t>Le costume (1999)</a:t>
            </a:r>
          </a:p>
          <a:p>
            <a:r>
              <a:rPr lang="en-US" sz="2400" dirty="0">
                <a:solidFill>
                  <a:schemeClr val="bg1"/>
                </a:solidFill>
                <a:latin typeface="Monotype Corsiva" panose="03010101010201010101" pitchFamily="66" charset="0"/>
              </a:rPr>
              <a:t>La </a:t>
            </a:r>
            <a:r>
              <a:rPr lang="en-US" sz="2400" dirty="0" err="1">
                <a:solidFill>
                  <a:schemeClr val="bg1"/>
                </a:solidFill>
                <a:latin typeface="Monotype Corsiva" panose="03010101010201010101" pitchFamily="66" charset="0"/>
              </a:rPr>
              <a:t>Tragedie</a:t>
            </a:r>
            <a:r>
              <a:rPr lang="en-US" sz="2400" dirty="0">
                <a:solidFill>
                  <a:schemeClr val="bg1"/>
                </a:solidFill>
                <a:latin typeface="Monotype Corsiva" panose="03010101010201010101" pitchFamily="66" charset="0"/>
              </a:rPr>
              <a:t> </a:t>
            </a:r>
            <a:r>
              <a:rPr lang="en-US" sz="2400" dirty="0" err="1">
                <a:solidFill>
                  <a:schemeClr val="bg1"/>
                </a:solidFill>
                <a:latin typeface="Monotype Corsiva" panose="03010101010201010101" pitchFamily="66" charset="0"/>
              </a:rPr>
              <a:t>d’Hamlet</a:t>
            </a:r>
            <a:r>
              <a:rPr lang="en-US" sz="2400" dirty="0">
                <a:solidFill>
                  <a:schemeClr val="bg1"/>
                </a:solidFill>
                <a:latin typeface="Monotype Corsiva" panose="03010101010201010101" pitchFamily="66" charset="0"/>
              </a:rPr>
              <a:t> (2000)</a:t>
            </a:r>
          </a:p>
          <a:p>
            <a:r>
              <a:rPr lang="en-US" sz="2400" dirty="0">
                <a:solidFill>
                  <a:schemeClr val="bg1"/>
                </a:solidFill>
                <a:latin typeface="Monotype Corsiva" panose="03010101010201010101" pitchFamily="66" charset="0"/>
              </a:rPr>
              <a:t>Far away (2002)</a:t>
            </a:r>
          </a:p>
          <a:p>
            <a:r>
              <a:rPr lang="en-US" sz="2400" dirty="0">
                <a:solidFill>
                  <a:schemeClr val="bg1"/>
                </a:solidFill>
                <a:latin typeface="Monotype Corsiva" panose="03010101010201010101" pitchFamily="66" charset="0"/>
              </a:rPr>
              <a:t>La Mort de Krishna (2002)</a:t>
            </a:r>
          </a:p>
          <a:p>
            <a:r>
              <a:rPr lang="en-US" sz="2400" dirty="0">
                <a:solidFill>
                  <a:schemeClr val="bg1"/>
                </a:solidFill>
                <a:latin typeface="Monotype Corsiva" panose="03010101010201010101" pitchFamily="66" charset="0"/>
              </a:rPr>
              <a:t>Ta main dans la </a:t>
            </a:r>
            <a:r>
              <a:rPr lang="en-US" sz="2400" dirty="0" err="1">
                <a:solidFill>
                  <a:schemeClr val="bg1"/>
                </a:solidFill>
                <a:latin typeface="Monotype Corsiva" panose="03010101010201010101" pitchFamily="66" charset="0"/>
              </a:rPr>
              <a:t>mienne</a:t>
            </a:r>
            <a:r>
              <a:rPr lang="en-US" sz="2400" dirty="0">
                <a:solidFill>
                  <a:schemeClr val="bg1"/>
                </a:solidFill>
                <a:latin typeface="Monotype Corsiva" panose="03010101010201010101" pitchFamily="66" charset="0"/>
              </a:rPr>
              <a:t> (2003)</a:t>
            </a:r>
          </a:p>
          <a:p>
            <a:r>
              <a:rPr lang="en-US" sz="2400" dirty="0" err="1">
                <a:solidFill>
                  <a:schemeClr val="bg1"/>
                </a:solidFill>
                <a:latin typeface="Monotype Corsiva" panose="03010101010201010101" pitchFamily="66" charset="0"/>
              </a:rPr>
              <a:t>Tierno</a:t>
            </a:r>
            <a:r>
              <a:rPr lang="en-US" sz="2400" dirty="0">
                <a:solidFill>
                  <a:schemeClr val="bg1"/>
                </a:solidFill>
                <a:latin typeface="Monotype Corsiva" panose="03010101010201010101" pitchFamily="66" charset="0"/>
              </a:rPr>
              <a:t> </a:t>
            </a:r>
            <a:r>
              <a:rPr lang="en-US" sz="2400" dirty="0" err="1">
                <a:solidFill>
                  <a:schemeClr val="bg1"/>
                </a:solidFill>
                <a:latin typeface="Monotype Corsiva" panose="03010101010201010101" pitchFamily="66" charset="0"/>
              </a:rPr>
              <a:t>Bokar</a:t>
            </a:r>
            <a:r>
              <a:rPr lang="en-US" sz="2400" dirty="0">
                <a:solidFill>
                  <a:schemeClr val="bg1"/>
                </a:solidFill>
                <a:latin typeface="Monotype Corsiva" panose="03010101010201010101" pitchFamily="66" charset="0"/>
              </a:rPr>
              <a:t> (2004)</a:t>
            </a:r>
          </a:p>
          <a:p>
            <a:r>
              <a:rPr lang="en-US" sz="2400" dirty="0">
                <a:solidFill>
                  <a:schemeClr val="bg1"/>
                </a:solidFill>
                <a:latin typeface="Monotype Corsiva" panose="03010101010201010101" pitchFamily="66" charset="0"/>
              </a:rPr>
              <a:t>La Grand </a:t>
            </a:r>
            <a:r>
              <a:rPr lang="en-US" sz="2400" dirty="0" err="1">
                <a:solidFill>
                  <a:schemeClr val="bg1"/>
                </a:solidFill>
                <a:latin typeface="Monotype Corsiva" panose="03010101010201010101" pitchFamily="66" charset="0"/>
              </a:rPr>
              <a:t>Inquisiteur</a:t>
            </a:r>
            <a:r>
              <a:rPr lang="en-US" sz="2400" dirty="0">
                <a:solidFill>
                  <a:schemeClr val="bg1"/>
                </a:solidFill>
                <a:latin typeface="Monotype Corsiva" panose="03010101010201010101" pitchFamily="66" charset="0"/>
              </a:rPr>
              <a:t> (2005)</a:t>
            </a:r>
          </a:p>
          <a:p>
            <a:r>
              <a:rPr lang="en-US" sz="2400" dirty="0">
                <a:solidFill>
                  <a:schemeClr val="bg1"/>
                </a:solidFill>
                <a:latin typeface="Monotype Corsiva" panose="03010101010201010101" pitchFamily="66" charset="0"/>
              </a:rPr>
              <a:t>Sizwe </a:t>
            </a:r>
            <a:r>
              <a:rPr lang="en-US" sz="2400" dirty="0" err="1">
                <a:solidFill>
                  <a:schemeClr val="bg1"/>
                </a:solidFill>
                <a:latin typeface="Monotype Corsiva" panose="03010101010201010101" pitchFamily="66" charset="0"/>
              </a:rPr>
              <a:t>Banzi</a:t>
            </a:r>
            <a:r>
              <a:rPr lang="en-US" sz="2400" dirty="0">
                <a:solidFill>
                  <a:schemeClr val="bg1"/>
                </a:solidFill>
                <a:latin typeface="Monotype Corsiva" panose="03010101010201010101" pitchFamily="66" charset="0"/>
              </a:rPr>
              <a:t> </a:t>
            </a:r>
            <a:r>
              <a:rPr lang="en-US" sz="2400" dirty="0" err="1">
                <a:solidFill>
                  <a:schemeClr val="bg1"/>
                </a:solidFill>
                <a:latin typeface="Monotype Corsiva" panose="03010101010201010101" pitchFamily="66" charset="0"/>
              </a:rPr>
              <a:t>est</a:t>
            </a:r>
            <a:r>
              <a:rPr lang="en-US" sz="2400" dirty="0">
                <a:solidFill>
                  <a:schemeClr val="bg1"/>
                </a:solidFill>
                <a:latin typeface="Monotype Corsiva" panose="03010101010201010101" pitchFamily="66" charset="0"/>
              </a:rPr>
              <a:t> mort (2006)</a:t>
            </a:r>
          </a:p>
          <a:p>
            <a:r>
              <a:rPr lang="en-US" sz="2400" dirty="0" err="1">
                <a:solidFill>
                  <a:schemeClr val="bg1"/>
                </a:solidFill>
                <a:latin typeface="Monotype Corsiva" panose="03010101010201010101" pitchFamily="66" charset="0"/>
              </a:rPr>
              <a:t>Frangments</a:t>
            </a:r>
            <a:r>
              <a:rPr lang="en-US" sz="2400" dirty="0">
                <a:solidFill>
                  <a:schemeClr val="bg1"/>
                </a:solidFill>
                <a:latin typeface="Monotype Corsiva" panose="03010101010201010101" pitchFamily="66" charset="0"/>
              </a:rPr>
              <a:t> de Samuel Beckett (2007)</a:t>
            </a:r>
          </a:p>
          <a:p>
            <a:r>
              <a:rPr lang="en-US" sz="2400" dirty="0">
                <a:solidFill>
                  <a:schemeClr val="bg1"/>
                </a:solidFill>
                <a:latin typeface="Monotype Corsiva" panose="03010101010201010101" pitchFamily="66" charset="0"/>
              </a:rPr>
              <a:t>Eleven and Twelve </a:t>
            </a:r>
            <a:r>
              <a:rPr lang="en-US" sz="2400" dirty="0" err="1">
                <a:solidFill>
                  <a:schemeClr val="bg1"/>
                </a:solidFill>
                <a:latin typeface="Monotype Corsiva" panose="03010101010201010101" pitchFamily="66" charset="0"/>
              </a:rPr>
              <a:t>d’Apres</a:t>
            </a:r>
            <a:r>
              <a:rPr lang="en-US" sz="2400" dirty="0">
                <a:solidFill>
                  <a:schemeClr val="bg1"/>
                </a:solidFill>
                <a:latin typeface="Monotype Corsiva" panose="03010101010201010101" pitchFamily="66" charset="0"/>
              </a:rPr>
              <a:t> Amadou </a:t>
            </a:r>
            <a:r>
              <a:rPr lang="en-US" sz="2400" dirty="0" err="1">
                <a:solidFill>
                  <a:schemeClr val="bg1"/>
                </a:solidFill>
                <a:latin typeface="Monotype Corsiva" panose="03010101010201010101" pitchFamily="66" charset="0"/>
              </a:rPr>
              <a:t>Hampate</a:t>
            </a:r>
            <a:r>
              <a:rPr lang="en-US" sz="2400" dirty="0">
                <a:solidFill>
                  <a:schemeClr val="bg1"/>
                </a:solidFill>
                <a:latin typeface="Monotype Corsiva" panose="03010101010201010101" pitchFamily="66" charset="0"/>
              </a:rPr>
              <a:t> Ba (2009)</a:t>
            </a:r>
          </a:p>
          <a:p>
            <a:r>
              <a:rPr lang="en-US" sz="2400" dirty="0">
                <a:solidFill>
                  <a:schemeClr val="bg1"/>
                </a:solidFill>
                <a:latin typeface="Monotype Corsiva" panose="03010101010201010101" pitchFamily="66" charset="0"/>
              </a:rPr>
              <a:t>The suit (</a:t>
            </a:r>
            <a:r>
              <a:rPr lang="el-GR" sz="2400" dirty="0">
                <a:solidFill>
                  <a:schemeClr val="bg1"/>
                </a:solidFill>
                <a:latin typeface="Monotype Corsiva" panose="03010101010201010101" pitchFamily="66" charset="0"/>
              </a:rPr>
              <a:t>Αγγλικής παραλλαγής, 2012)</a:t>
            </a:r>
          </a:p>
          <a:p>
            <a:endParaRPr lang="el-GR" dirty="0"/>
          </a:p>
        </p:txBody>
      </p:sp>
      <p:pic>
        <p:nvPicPr>
          <p:cNvPr id="4" name="Εικόνα 3">
            <a:extLst>
              <a:ext uri="{FF2B5EF4-FFF2-40B4-BE49-F238E27FC236}">
                <a16:creationId xmlns:a16="http://schemas.microsoft.com/office/drawing/2014/main" id="{8EF86411-AEF7-4B1B-BB78-5630B865E543}"/>
              </a:ext>
            </a:extLst>
          </p:cNvPr>
          <p:cNvPicPr>
            <a:picLocks noChangeAspect="1"/>
          </p:cNvPicPr>
          <p:nvPr/>
        </p:nvPicPr>
        <p:blipFill>
          <a:blip r:embed="rId2"/>
          <a:stretch>
            <a:fillRect/>
          </a:stretch>
        </p:blipFill>
        <p:spPr>
          <a:xfrm>
            <a:off x="6826859" y="1669366"/>
            <a:ext cx="5201017" cy="4972932"/>
          </a:xfrm>
          <a:prstGeom prst="rect">
            <a:avLst/>
          </a:prstGeom>
        </p:spPr>
      </p:pic>
    </p:spTree>
    <p:extLst>
      <p:ext uri="{BB962C8B-B14F-4D97-AF65-F5344CB8AC3E}">
        <p14:creationId xmlns:p14="http://schemas.microsoft.com/office/powerpoint/2010/main" val="3879700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8DCF5A0-6899-4AFB-BB64-C2B6D190B064}"/>
              </a:ext>
            </a:extLst>
          </p:cNvPr>
          <p:cNvSpPr>
            <a:spLocks noGrp="1"/>
          </p:cNvSpPr>
          <p:nvPr>
            <p:ph type="title"/>
          </p:nvPr>
        </p:nvSpPr>
        <p:spPr>
          <a:xfrm>
            <a:off x="3880217" y="393633"/>
            <a:ext cx="4689351" cy="626325"/>
          </a:xfrm>
        </p:spPr>
        <p:txBody>
          <a:bodyPr/>
          <a:lstStyle/>
          <a:p>
            <a:r>
              <a:rPr lang="el-GR" dirty="0">
                <a:solidFill>
                  <a:schemeClr val="bg1"/>
                </a:solidFill>
                <a:latin typeface="Monotype Corsiva" panose="03010101010201010101" pitchFamily="66" charset="0"/>
              </a:rPr>
              <a:t>Όπερες που διεύθυνε:</a:t>
            </a:r>
          </a:p>
        </p:txBody>
      </p:sp>
      <p:sp>
        <p:nvSpPr>
          <p:cNvPr id="3" name="Υπότιτλος 2">
            <a:extLst>
              <a:ext uri="{FF2B5EF4-FFF2-40B4-BE49-F238E27FC236}">
                <a16:creationId xmlns:a16="http://schemas.microsoft.com/office/drawing/2014/main" id="{2B7E18A2-E3E5-4896-B83D-485BBD3D2F45}"/>
              </a:ext>
            </a:extLst>
          </p:cNvPr>
          <p:cNvSpPr>
            <a:spLocks noGrp="1"/>
          </p:cNvSpPr>
          <p:nvPr>
            <p:ph type="subTitle"/>
          </p:nvPr>
        </p:nvSpPr>
        <p:spPr>
          <a:xfrm>
            <a:off x="327258" y="1719780"/>
            <a:ext cx="10972440" cy="1606594"/>
          </a:xfrm>
        </p:spPr>
        <p:txBody>
          <a:bodyPr/>
          <a:lstStyle/>
          <a:p>
            <a:pPr marL="0" marR="0" lvl="0" indent="0" algn="l" defTabSz="914400" rtl="0" eaLnBrk="1" fontAlgn="auto" latinLnBrk="0" hangingPunct="1">
              <a:lnSpc>
                <a:spcPct val="90000"/>
              </a:lnSpc>
              <a:spcBef>
                <a:spcPts val="1000"/>
              </a:spcBef>
              <a:spcAft>
                <a:spcPts val="0"/>
              </a:spcAft>
              <a:buClrTx/>
              <a:buSzTx/>
              <a:buNone/>
              <a:tabLst/>
              <a:defRPr/>
            </a:pPr>
            <a:r>
              <a:rPr lang="el-GR" sz="2800" dirty="0">
                <a:solidFill>
                  <a:schemeClr val="bg1"/>
                </a:solidFill>
                <a:latin typeface="Monotype Corsiva" panose="03010101010201010101" pitchFamily="66" charset="0"/>
              </a:rPr>
              <a:t>   </a:t>
            </a:r>
            <a:r>
              <a:rPr lang="en-US" sz="2800" dirty="0">
                <a:solidFill>
                  <a:schemeClr val="bg1"/>
                </a:solidFill>
                <a:latin typeface="Monotype Corsiva" panose="03010101010201010101" pitchFamily="66" charset="0"/>
              </a:rPr>
              <a:t>La </a:t>
            </a:r>
            <a:r>
              <a:rPr lang="en-US" sz="2800" dirty="0" err="1">
                <a:solidFill>
                  <a:schemeClr val="bg1"/>
                </a:solidFill>
                <a:latin typeface="Monotype Corsiva" panose="03010101010201010101" pitchFamily="66" charset="0"/>
              </a:rPr>
              <a:t>Tragedie</a:t>
            </a:r>
            <a:r>
              <a:rPr lang="en-US" sz="2800" dirty="0">
                <a:solidFill>
                  <a:schemeClr val="bg1"/>
                </a:solidFill>
                <a:latin typeface="Monotype Corsiva" panose="03010101010201010101" pitchFamily="66" charset="0"/>
              </a:rPr>
              <a:t> de Carmen (1981)                                      </a:t>
            </a:r>
            <a:r>
              <a:rPr kumimoji="0" lang="en-US" sz="2800" b="0" i="0" u="none" strike="noStrike" kern="1200" cap="none" spc="0" normalizeH="0" baseline="0" noProof="0" dirty="0">
                <a:ln>
                  <a:noFill/>
                </a:ln>
                <a:solidFill>
                  <a:prstClr val="white"/>
                </a:solidFill>
                <a:effectLst/>
                <a:uLnTx/>
                <a:uFillTx/>
                <a:latin typeface="Monotype Corsiva" panose="03010101010201010101" pitchFamily="66" charset="0"/>
              </a:rPr>
              <a:t>Impressions de </a:t>
            </a:r>
            <a:r>
              <a:rPr kumimoji="0" lang="en-US" sz="2800" b="0" i="0" u="none" strike="noStrike" kern="1200" cap="none" spc="0" normalizeH="0" baseline="0" noProof="0" dirty="0" err="1">
                <a:ln>
                  <a:noFill/>
                </a:ln>
                <a:solidFill>
                  <a:prstClr val="white"/>
                </a:solidFill>
                <a:effectLst/>
                <a:uLnTx/>
                <a:uFillTx/>
                <a:latin typeface="Monotype Corsiva" panose="03010101010201010101" pitchFamily="66" charset="0"/>
              </a:rPr>
              <a:t>Pelleas</a:t>
            </a:r>
            <a:r>
              <a:rPr kumimoji="0" lang="en-US" sz="2800" b="0" i="0" u="none" strike="noStrike" kern="1200" cap="none" spc="0" normalizeH="0" baseline="0" noProof="0" dirty="0">
                <a:ln>
                  <a:noFill/>
                </a:ln>
                <a:solidFill>
                  <a:prstClr val="white"/>
                </a:solidFill>
                <a:effectLst/>
                <a:uLnTx/>
                <a:uFillTx/>
                <a:latin typeface="Monotype Corsiva" panose="03010101010201010101" pitchFamily="66" charset="0"/>
              </a:rPr>
              <a:t>  (1992)</a:t>
            </a:r>
          </a:p>
          <a:p>
            <a:endParaRPr lang="en-US" dirty="0">
              <a:solidFill>
                <a:schemeClr val="bg1"/>
              </a:solidFill>
              <a:latin typeface="Monotype Corsiva" panose="03010101010201010101" pitchFamily="66" charset="0"/>
            </a:endParaRPr>
          </a:p>
          <a:p>
            <a:pPr marL="0" indent="0">
              <a:buNone/>
            </a:pPr>
            <a:endParaRPr lang="el-GR" dirty="0"/>
          </a:p>
        </p:txBody>
      </p:sp>
      <p:pic>
        <p:nvPicPr>
          <p:cNvPr id="4" name="Εικόνα 3">
            <a:extLst>
              <a:ext uri="{FF2B5EF4-FFF2-40B4-BE49-F238E27FC236}">
                <a16:creationId xmlns:a16="http://schemas.microsoft.com/office/drawing/2014/main" id="{30B55B63-9864-4725-8285-6FBD35DB3EA6}"/>
              </a:ext>
            </a:extLst>
          </p:cNvPr>
          <p:cNvPicPr>
            <a:picLocks noChangeAspect="1"/>
          </p:cNvPicPr>
          <p:nvPr/>
        </p:nvPicPr>
        <p:blipFill>
          <a:blip r:embed="rId2"/>
          <a:stretch>
            <a:fillRect/>
          </a:stretch>
        </p:blipFill>
        <p:spPr>
          <a:xfrm>
            <a:off x="892302" y="2366500"/>
            <a:ext cx="3080103" cy="4097867"/>
          </a:xfrm>
          <a:prstGeom prst="rect">
            <a:avLst/>
          </a:prstGeom>
        </p:spPr>
      </p:pic>
      <p:pic>
        <p:nvPicPr>
          <p:cNvPr id="5" name="Εικόνα 4">
            <a:extLst>
              <a:ext uri="{FF2B5EF4-FFF2-40B4-BE49-F238E27FC236}">
                <a16:creationId xmlns:a16="http://schemas.microsoft.com/office/drawing/2014/main" id="{7E6914DB-659F-4ADE-A34A-977FBFC5FDAC}"/>
              </a:ext>
            </a:extLst>
          </p:cNvPr>
          <p:cNvPicPr>
            <a:picLocks noChangeAspect="1"/>
          </p:cNvPicPr>
          <p:nvPr/>
        </p:nvPicPr>
        <p:blipFill>
          <a:blip r:embed="rId3"/>
          <a:stretch>
            <a:fillRect/>
          </a:stretch>
        </p:blipFill>
        <p:spPr>
          <a:xfrm>
            <a:off x="6494151" y="2421484"/>
            <a:ext cx="5170431" cy="3597665"/>
          </a:xfrm>
          <a:prstGeom prst="rect">
            <a:avLst/>
          </a:prstGeom>
        </p:spPr>
      </p:pic>
    </p:spTree>
    <p:extLst>
      <p:ext uri="{BB962C8B-B14F-4D97-AF65-F5344CB8AC3E}">
        <p14:creationId xmlns:p14="http://schemas.microsoft.com/office/powerpoint/2010/main" val="4104684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913680" y="609480"/>
            <a:ext cx="10352880" cy="96984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sp>
      <p:sp>
        <p:nvSpPr>
          <p:cNvPr id="120" name="CustomShape 2"/>
          <p:cNvSpPr/>
          <p:nvPr/>
        </p:nvSpPr>
        <p:spPr>
          <a:xfrm>
            <a:off x="1116880" y="806631"/>
            <a:ext cx="10352880" cy="482580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oAutofit/>
          </a:bodyPr>
          <a:lstStyle/>
          <a:p>
            <a:pPr marL="37080">
              <a:lnSpc>
                <a:spcPct val="100000"/>
              </a:lnSpc>
              <a:spcBef>
                <a:spcPts val="479"/>
              </a:spcBef>
              <a:spcAft>
                <a:spcPts val="601"/>
              </a:spcAft>
            </a:pPr>
            <a:r>
              <a:rPr lang="el-GR" sz="2800" b="0" strike="noStrike" spc="-1" dirty="0">
                <a:solidFill>
                  <a:srgbClr val="E3E3E3"/>
                </a:solidFill>
                <a:latin typeface="Monotype Corsiva" panose="03010101010201010101" pitchFamily="66" charset="0"/>
              </a:rPr>
              <a:t>Παρά τις επιτυχίες του και το γεγονός ότι ορίστηκε ως ένας από τους σκηνοθέτες της περίφημης Royal </a:t>
            </a:r>
            <a:r>
              <a:rPr lang="el-GR" sz="2800" b="0" strike="noStrike" spc="-1" dirty="0" err="1">
                <a:solidFill>
                  <a:srgbClr val="E3E3E3"/>
                </a:solidFill>
                <a:latin typeface="Monotype Corsiva" panose="03010101010201010101" pitchFamily="66" charset="0"/>
              </a:rPr>
              <a:t>Shakespeare</a:t>
            </a:r>
            <a:r>
              <a:rPr lang="el-GR" sz="2800" b="0" strike="noStrike" spc="-1" dirty="0">
                <a:solidFill>
                  <a:srgbClr val="E3E3E3"/>
                </a:solidFill>
                <a:latin typeface="Monotype Corsiva" panose="03010101010201010101" pitchFamily="66" charset="0"/>
              </a:rPr>
              <a:t> </a:t>
            </a:r>
            <a:r>
              <a:rPr lang="el-GR" sz="2800" b="0" strike="noStrike" spc="-1" dirty="0" err="1">
                <a:solidFill>
                  <a:srgbClr val="E3E3E3"/>
                </a:solidFill>
                <a:latin typeface="Monotype Corsiva" panose="03010101010201010101" pitchFamily="66" charset="0"/>
              </a:rPr>
              <a:t>Company</a:t>
            </a:r>
            <a:r>
              <a:rPr lang="el-GR" sz="2800" b="0" strike="noStrike" spc="-1" dirty="0">
                <a:solidFill>
                  <a:srgbClr val="E3E3E3"/>
                </a:solidFill>
                <a:latin typeface="Monotype Corsiva" panose="03010101010201010101" pitchFamily="66" charset="0"/>
              </a:rPr>
              <a:t> το 1962, ο </a:t>
            </a:r>
            <a:r>
              <a:rPr lang="el-GR" sz="2800" b="0" strike="noStrike" spc="-1" dirty="0" err="1">
                <a:solidFill>
                  <a:srgbClr val="E3E3E3"/>
                </a:solidFill>
                <a:latin typeface="Monotype Corsiva" panose="03010101010201010101" pitchFamily="66" charset="0"/>
              </a:rPr>
              <a:t>Μπρούκ</a:t>
            </a:r>
            <a:r>
              <a:rPr lang="el-GR" sz="2800" b="0" strike="noStrike" spc="-1" dirty="0">
                <a:solidFill>
                  <a:srgbClr val="E3E3E3"/>
                </a:solidFill>
                <a:latin typeface="Monotype Corsiva" panose="03010101010201010101" pitchFamily="66" charset="0"/>
              </a:rPr>
              <a:t> συνέχισε να αναζητά εναλλακτικούς τρόπους για να δημιουργήσει ένα ζωντανό, ουσιαστικό θέατρο. Αυτή η αναζήτηση τον οδήγησε να σκηνοθετήσει μια σεζόν πειραματικού θεάτρου με την Royal </a:t>
            </a:r>
            <a:r>
              <a:rPr lang="el-GR" sz="2800" b="0" strike="noStrike" spc="-1" dirty="0" err="1">
                <a:solidFill>
                  <a:srgbClr val="E3E3E3"/>
                </a:solidFill>
                <a:latin typeface="Monotype Corsiva" panose="03010101010201010101" pitchFamily="66" charset="0"/>
              </a:rPr>
              <a:t>Shakespeare</a:t>
            </a:r>
            <a:r>
              <a:rPr lang="el-GR" sz="2800" b="0" strike="noStrike" spc="-1" dirty="0">
                <a:solidFill>
                  <a:srgbClr val="E3E3E3"/>
                </a:solidFill>
                <a:latin typeface="Monotype Corsiva" panose="03010101010201010101" pitchFamily="66" charset="0"/>
              </a:rPr>
              <a:t> </a:t>
            </a:r>
            <a:r>
              <a:rPr lang="el-GR" sz="2800" b="0" strike="noStrike" spc="-1" dirty="0" err="1">
                <a:solidFill>
                  <a:srgbClr val="E3E3E3"/>
                </a:solidFill>
                <a:latin typeface="Monotype Corsiva" panose="03010101010201010101" pitchFamily="66" charset="0"/>
              </a:rPr>
              <a:t>Company</a:t>
            </a:r>
            <a:r>
              <a:rPr lang="el-GR" sz="2800" b="0" strike="noStrike" spc="-1" dirty="0">
                <a:solidFill>
                  <a:srgbClr val="E3E3E3"/>
                </a:solidFill>
                <a:latin typeface="Monotype Corsiva" panose="03010101010201010101" pitchFamily="66" charset="0"/>
              </a:rPr>
              <a:t> στην οποία ήταν απαλλαγμένος από τους εμπορικούς περιορισμούς των ανησυχιών της </a:t>
            </a:r>
            <a:r>
              <a:rPr lang="el-GR" sz="2800" b="0" strike="noStrike" spc="-1" dirty="0" err="1">
                <a:solidFill>
                  <a:srgbClr val="E3E3E3"/>
                </a:solidFill>
                <a:latin typeface="Monotype Corsiva" panose="03010101010201010101" pitchFamily="66" charset="0"/>
              </a:rPr>
              <a:t>box</a:t>
            </a:r>
            <a:r>
              <a:rPr lang="el-GR" sz="2800" b="0" strike="noStrike" spc="-1" dirty="0">
                <a:solidFill>
                  <a:srgbClr val="E3E3E3"/>
                </a:solidFill>
                <a:latin typeface="Monotype Corsiva" panose="03010101010201010101" pitchFamily="66" charset="0"/>
              </a:rPr>
              <a:t> </a:t>
            </a:r>
            <a:r>
              <a:rPr lang="el-GR" sz="2800" b="0" strike="noStrike" spc="-1" dirty="0" err="1">
                <a:solidFill>
                  <a:srgbClr val="E3E3E3"/>
                </a:solidFill>
                <a:latin typeface="Monotype Corsiva" panose="03010101010201010101" pitchFamily="66" charset="0"/>
              </a:rPr>
              <a:t>office</a:t>
            </a:r>
            <a:r>
              <a:rPr lang="el-GR" sz="2800" b="0" strike="noStrike" spc="-1" dirty="0">
                <a:solidFill>
                  <a:srgbClr val="E3E3E3"/>
                </a:solidFill>
                <a:latin typeface="Monotype Corsiva" panose="03010101010201010101" pitchFamily="66" charset="0"/>
              </a:rPr>
              <a:t>. Η σεζόν ονομάστηκε "Θέατρο σκληρότητας", ένα όνομα που πήρε από τα έργα του </a:t>
            </a:r>
            <a:r>
              <a:rPr lang="el-GR" sz="2800" b="0" strike="noStrike" spc="-1" dirty="0" err="1">
                <a:solidFill>
                  <a:srgbClr val="E3E3E3"/>
                </a:solidFill>
                <a:latin typeface="Monotype Corsiva" panose="03010101010201010101" pitchFamily="66" charset="0"/>
              </a:rPr>
              <a:t>Antonin</a:t>
            </a:r>
            <a:r>
              <a:rPr lang="el-GR" sz="2800" b="0" strike="noStrike" spc="-1" dirty="0">
                <a:solidFill>
                  <a:srgbClr val="E3E3E3"/>
                </a:solidFill>
                <a:latin typeface="Monotype Corsiva" panose="03010101010201010101" pitchFamily="66" charset="0"/>
              </a:rPr>
              <a:t> </a:t>
            </a:r>
            <a:r>
              <a:rPr lang="el-GR" sz="2800" b="0" strike="noStrike" spc="-1" dirty="0" err="1">
                <a:solidFill>
                  <a:srgbClr val="E3E3E3"/>
                </a:solidFill>
                <a:latin typeface="Monotype Corsiva" panose="03010101010201010101" pitchFamily="66" charset="0"/>
              </a:rPr>
              <a:t>Artaud</a:t>
            </a:r>
            <a:r>
              <a:rPr lang="el-GR" sz="2800" b="0" strike="noStrike" spc="-1" dirty="0">
                <a:solidFill>
                  <a:srgbClr val="E3E3E3"/>
                </a:solidFill>
                <a:latin typeface="Monotype Corsiva" panose="03010101010201010101" pitchFamily="66" charset="0"/>
              </a:rPr>
              <a:t>, ενός από τους πιο σημαντικούς ανθρώπους του θεάτρου αυτού του αιώνα. Η επιθυμία του </a:t>
            </a:r>
            <a:r>
              <a:rPr lang="el-GR" sz="2800" b="0" strike="noStrike" spc="-1" dirty="0" err="1">
                <a:solidFill>
                  <a:srgbClr val="E3E3E3"/>
                </a:solidFill>
                <a:latin typeface="Monotype Corsiva" panose="03010101010201010101" pitchFamily="66" charset="0"/>
              </a:rPr>
              <a:t>Μπρούκ</a:t>
            </a:r>
            <a:r>
              <a:rPr lang="el-GR" sz="2800" b="0" strike="noStrike" spc="-1" dirty="0">
                <a:solidFill>
                  <a:srgbClr val="E3E3E3"/>
                </a:solidFill>
                <a:latin typeface="Monotype Corsiva" panose="03010101010201010101" pitchFamily="66" charset="0"/>
              </a:rPr>
              <a:t> ήταν να δημιουργήσει ένα σύνολο ηθοποιών που </a:t>
            </a:r>
            <a:r>
              <a:rPr lang="el-GR" sz="2800" b="0" strike="noStrike" spc="-1" dirty="0" err="1">
                <a:solidFill>
                  <a:srgbClr val="E3E3E3"/>
                </a:solidFill>
                <a:latin typeface="Monotype Corsiva" panose="03010101010201010101" pitchFamily="66" charset="0"/>
              </a:rPr>
              <a:t>αυτοσχεδιάστηκαν</a:t>
            </a:r>
            <a:r>
              <a:rPr lang="el-GR" sz="2800" b="0" strike="noStrike" spc="-1" dirty="0">
                <a:solidFill>
                  <a:srgbClr val="E3E3E3"/>
                </a:solidFill>
                <a:latin typeface="Monotype Corsiva" panose="03010101010201010101" pitchFamily="66" charset="0"/>
              </a:rPr>
              <a:t> κατά τη διάρκεια μιας μακράς περιόδου πρόβας σε μια αναζήτηση της έννοιας του «ιερού θεάτρου».</a:t>
            </a:r>
            <a:endParaRPr lang="el-GR" sz="2800" b="0" strike="noStrike" spc="-1" dirty="0">
              <a:latin typeface="Monotype Corsiva" panose="03010101010201010101" pitchFamily="66"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C1B50E7-921B-4EB5-9C17-0276BA5E08D1}"/>
              </a:ext>
            </a:extLst>
          </p:cNvPr>
          <p:cNvSpPr>
            <a:spLocks noGrp="1"/>
          </p:cNvSpPr>
          <p:nvPr>
            <p:ph type="title"/>
          </p:nvPr>
        </p:nvSpPr>
        <p:spPr>
          <a:xfrm>
            <a:off x="4050421" y="745156"/>
            <a:ext cx="6671853" cy="626325"/>
          </a:xfrm>
        </p:spPr>
        <p:txBody>
          <a:bodyPr/>
          <a:lstStyle/>
          <a:p>
            <a:r>
              <a:rPr lang="en-US" dirty="0">
                <a:solidFill>
                  <a:schemeClr val="bg1"/>
                </a:solidFill>
                <a:latin typeface="Monotype Corsiva" panose="03010101010201010101" pitchFamily="66" charset="0"/>
              </a:rPr>
              <a:t>“The Magic Flute”</a:t>
            </a:r>
            <a:endParaRPr lang="el-GR" dirty="0">
              <a:solidFill>
                <a:schemeClr val="bg1"/>
              </a:solidFill>
              <a:latin typeface="Monotype Corsiva" panose="03010101010201010101" pitchFamily="66" charset="0"/>
            </a:endParaRPr>
          </a:p>
        </p:txBody>
      </p:sp>
      <p:sp>
        <p:nvSpPr>
          <p:cNvPr id="3" name="Υπότιτλος 2">
            <a:extLst>
              <a:ext uri="{FF2B5EF4-FFF2-40B4-BE49-F238E27FC236}">
                <a16:creationId xmlns:a16="http://schemas.microsoft.com/office/drawing/2014/main" id="{47A09AF9-0510-4705-AA3D-BBADBB9D8758}"/>
              </a:ext>
            </a:extLst>
          </p:cNvPr>
          <p:cNvSpPr>
            <a:spLocks noGrp="1"/>
          </p:cNvSpPr>
          <p:nvPr>
            <p:ph type="subTitle"/>
          </p:nvPr>
        </p:nvSpPr>
        <p:spPr>
          <a:xfrm>
            <a:off x="609780" y="1984700"/>
            <a:ext cx="10972440" cy="4670509"/>
          </a:xfrm>
        </p:spPr>
        <p:txBody>
          <a:bodyPr/>
          <a:lstStyle/>
          <a:p>
            <a:r>
              <a:rPr lang="el-GR" sz="2800" dirty="0">
                <a:solidFill>
                  <a:schemeClr val="bg1"/>
                </a:solidFill>
                <a:latin typeface="Monotype Corsiva" panose="03010101010201010101" pitchFamily="66" charset="0"/>
              </a:rPr>
              <a:t>Εμπνευσμένος  από τον </a:t>
            </a:r>
            <a:r>
              <a:rPr lang="en-US" sz="2800" dirty="0">
                <a:solidFill>
                  <a:schemeClr val="bg1"/>
                </a:solidFill>
                <a:latin typeface="Monotype Corsiva" panose="03010101010201010101" pitchFamily="66" charset="0"/>
              </a:rPr>
              <a:t>Mozart </a:t>
            </a:r>
            <a:r>
              <a:rPr lang="el-GR" sz="2800" dirty="0">
                <a:solidFill>
                  <a:schemeClr val="bg1"/>
                </a:solidFill>
                <a:latin typeface="Monotype Corsiva" panose="03010101010201010101" pitchFamily="66" charset="0"/>
              </a:rPr>
              <a:t>δημιουργεί τον «Μαγικό Αυλό», σε συνεργασία με την </a:t>
            </a:r>
            <a:r>
              <a:rPr lang="en-US" sz="2800" dirty="0">
                <a:solidFill>
                  <a:schemeClr val="bg1"/>
                </a:solidFill>
                <a:latin typeface="Monotype Corsiva" panose="03010101010201010101" pitchFamily="66" charset="0"/>
              </a:rPr>
              <a:t>Marie –Helene Estienne </a:t>
            </a:r>
            <a:r>
              <a:rPr lang="el-GR" sz="2800" dirty="0">
                <a:solidFill>
                  <a:schemeClr val="bg1"/>
                </a:solidFill>
                <a:latin typeface="Monotype Corsiva" panose="03010101010201010101" pitchFamily="66" charset="0"/>
              </a:rPr>
              <a:t>και τον </a:t>
            </a:r>
            <a:r>
              <a:rPr lang="en-US" sz="2800" dirty="0">
                <a:solidFill>
                  <a:schemeClr val="bg1"/>
                </a:solidFill>
                <a:latin typeface="Monotype Corsiva" panose="03010101010201010101" pitchFamily="66" charset="0"/>
              </a:rPr>
              <a:t>Frank Krawczyk, </a:t>
            </a:r>
            <a:r>
              <a:rPr lang="el-GR" sz="2800" dirty="0">
                <a:solidFill>
                  <a:schemeClr val="bg1"/>
                </a:solidFill>
                <a:latin typeface="Monotype Corsiva" panose="03010101010201010101" pitchFamily="66" charset="0"/>
              </a:rPr>
              <a:t>στο θέατρο </a:t>
            </a:r>
            <a:r>
              <a:rPr lang="en-US" sz="2800" dirty="0">
                <a:solidFill>
                  <a:schemeClr val="bg1"/>
                </a:solidFill>
                <a:latin typeface="Monotype Corsiva" panose="03010101010201010101" pitchFamily="66" charset="0"/>
              </a:rPr>
              <a:t>Bouffes du Nord, </a:t>
            </a:r>
            <a:r>
              <a:rPr lang="el-GR" sz="2800" dirty="0">
                <a:solidFill>
                  <a:schemeClr val="bg1"/>
                </a:solidFill>
                <a:latin typeface="Monotype Corsiva" panose="03010101010201010101" pitchFamily="66" charset="0"/>
              </a:rPr>
              <a:t>στο πλαίσιο του φθινοπωρινού Φεστιβάλ στο Παρίσι (2010). Ακολουθούν επίσης το </a:t>
            </a:r>
            <a:r>
              <a:rPr lang="en-US" sz="2800" dirty="0">
                <a:solidFill>
                  <a:schemeClr val="bg1"/>
                </a:solidFill>
                <a:latin typeface="Monotype Corsiva" panose="03010101010201010101" pitchFamily="66" charset="0"/>
              </a:rPr>
              <a:t>“The Valley of Astonishment”(2013) </a:t>
            </a:r>
            <a:r>
              <a:rPr lang="el-GR" sz="2800" dirty="0">
                <a:solidFill>
                  <a:schemeClr val="bg1"/>
                </a:solidFill>
                <a:latin typeface="Monotype Corsiva" panose="03010101010201010101" pitchFamily="66" charset="0"/>
              </a:rPr>
              <a:t>και το </a:t>
            </a:r>
            <a:r>
              <a:rPr lang="en-US" sz="2800" dirty="0">
                <a:solidFill>
                  <a:schemeClr val="bg1"/>
                </a:solidFill>
                <a:latin typeface="Monotype Corsiva" panose="03010101010201010101" pitchFamily="66" charset="0"/>
              </a:rPr>
              <a:t>“Battlefield” (2015).</a:t>
            </a:r>
          </a:p>
          <a:p>
            <a:endParaRPr lang="en-US" dirty="0">
              <a:solidFill>
                <a:schemeClr val="bg1"/>
              </a:solidFill>
              <a:latin typeface="Monotype Corsiva" panose="03010101010201010101" pitchFamily="66" charset="0"/>
            </a:endParaRPr>
          </a:p>
          <a:p>
            <a:endParaRPr lang="en-US" dirty="0">
              <a:solidFill>
                <a:schemeClr val="bg1"/>
              </a:solidFill>
              <a:latin typeface="Monotype Corsiva" panose="03010101010201010101" pitchFamily="66" charset="0"/>
            </a:endParaRPr>
          </a:p>
          <a:p>
            <a:pPr marL="0" indent="0">
              <a:buNone/>
            </a:pPr>
            <a:endParaRPr lang="en-US" dirty="0">
              <a:solidFill>
                <a:schemeClr val="bg1"/>
              </a:solidFill>
              <a:latin typeface="Monotype Corsiva" panose="03010101010201010101" pitchFamily="66" charset="0"/>
            </a:endParaRPr>
          </a:p>
          <a:p>
            <a:pPr marL="0" indent="0">
              <a:buNone/>
            </a:pPr>
            <a:r>
              <a:rPr lang="en-US" sz="2400" dirty="0">
                <a:solidFill>
                  <a:schemeClr val="bg1"/>
                </a:solidFill>
                <a:latin typeface="Monotype Corsiva" panose="03010101010201010101" pitchFamily="66" charset="0"/>
              </a:rPr>
              <a:t>" Magic Flute" by Peter Brook  </a:t>
            </a:r>
            <a:r>
              <a:rPr lang="el-GR" sz="2400" dirty="0">
                <a:solidFill>
                  <a:schemeClr val="bg1"/>
                </a:solidFill>
                <a:latin typeface="Monotype Corsiva" panose="03010101010201010101" pitchFamily="66" charset="0"/>
              </a:rPr>
              <a:t>: </a:t>
            </a:r>
            <a:endParaRPr lang="en-US" sz="2400" dirty="0">
              <a:solidFill>
                <a:schemeClr val="bg1"/>
              </a:solidFill>
              <a:latin typeface="Monotype Corsiva" panose="03010101010201010101" pitchFamily="66" charset="0"/>
            </a:endParaRPr>
          </a:p>
          <a:p>
            <a:pPr marL="0" indent="0">
              <a:buNone/>
            </a:pPr>
            <a:r>
              <a:rPr lang="en-US" sz="2400" dirty="0">
                <a:solidFill>
                  <a:schemeClr val="bg1"/>
                </a:solidFill>
                <a:latin typeface="Monotype Corsiva" panose="03010101010201010101" pitchFamily="66" charset="0"/>
                <a:hlinkClick r:id="rId2"/>
              </a:rPr>
              <a:t>https://www.youtube.com/watch?v=gGUDmxYMIUg</a:t>
            </a:r>
            <a:endParaRPr lang="en-US" sz="2400" dirty="0">
              <a:solidFill>
                <a:schemeClr val="bg1"/>
              </a:solidFill>
              <a:latin typeface="Monotype Corsiva" panose="03010101010201010101" pitchFamily="66" charset="0"/>
            </a:endParaRPr>
          </a:p>
          <a:p>
            <a:pPr marL="0" indent="0">
              <a:buNone/>
            </a:pPr>
            <a:endParaRPr lang="el-GR" dirty="0">
              <a:solidFill>
                <a:schemeClr val="bg1"/>
              </a:solidFill>
              <a:latin typeface="Monotype Corsiva" panose="03010101010201010101" pitchFamily="66" charset="0"/>
            </a:endParaRPr>
          </a:p>
        </p:txBody>
      </p:sp>
    </p:spTree>
    <p:extLst>
      <p:ext uri="{BB962C8B-B14F-4D97-AF65-F5344CB8AC3E}">
        <p14:creationId xmlns:p14="http://schemas.microsoft.com/office/powerpoint/2010/main" val="294293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F2B772B6-80D1-4CE5-9F1B-F6EDAC3C4062}"/>
              </a:ext>
            </a:extLst>
          </p:cNvPr>
          <p:cNvPicPr>
            <a:picLocks noChangeAspect="1"/>
          </p:cNvPicPr>
          <p:nvPr/>
        </p:nvPicPr>
        <p:blipFill>
          <a:blip r:embed="rId2"/>
          <a:stretch>
            <a:fillRect/>
          </a:stretch>
        </p:blipFill>
        <p:spPr>
          <a:xfrm>
            <a:off x="691662" y="386861"/>
            <a:ext cx="10890738" cy="6283569"/>
          </a:xfrm>
          <a:prstGeom prst="rect">
            <a:avLst/>
          </a:prstGeom>
        </p:spPr>
      </p:pic>
    </p:spTree>
    <p:extLst>
      <p:ext uri="{BB962C8B-B14F-4D97-AF65-F5344CB8AC3E}">
        <p14:creationId xmlns:p14="http://schemas.microsoft.com/office/powerpoint/2010/main" val="489573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75B46289-364B-44EC-81F6-0843D8A51EE7}"/>
              </a:ext>
            </a:extLst>
          </p:cNvPr>
          <p:cNvPicPr>
            <a:picLocks noChangeAspect="1"/>
          </p:cNvPicPr>
          <p:nvPr/>
        </p:nvPicPr>
        <p:blipFill>
          <a:blip r:embed="rId2"/>
          <a:stretch>
            <a:fillRect/>
          </a:stretch>
        </p:blipFill>
        <p:spPr>
          <a:xfrm>
            <a:off x="1629508" y="187569"/>
            <a:ext cx="9401907" cy="6482862"/>
          </a:xfrm>
          <a:prstGeom prst="rect">
            <a:avLst/>
          </a:prstGeom>
        </p:spPr>
      </p:pic>
    </p:spTree>
    <p:extLst>
      <p:ext uri="{BB962C8B-B14F-4D97-AF65-F5344CB8AC3E}">
        <p14:creationId xmlns:p14="http://schemas.microsoft.com/office/powerpoint/2010/main" val="1686210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59AD3CC-B716-4FE2-99E2-79AF5C61F4DB}"/>
              </a:ext>
            </a:extLst>
          </p:cNvPr>
          <p:cNvSpPr>
            <a:spLocks noGrp="1"/>
          </p:cNvSpPr>
          <p:nvPr>
            <p:ph type="title"/>
          </p:nvPr>
        </p:nvSpPr>
        <p:spPr>
          <a:xfrm>
            <a:off x="4630254" y="822757"/>
            <a:ext cx="3774951" cy="1218795"/>
          </a:xfrm>
        </p:spPr>
        <p:txBody>
          <a:bodyPr/>
          <a:lstStyle/>
          <a:p>
            <a:r>
              <a:rPr lang="el-GR" dirty="0">
                <a:solidFill>
                  <a:schemeClr val="bg1"/>
                </a:solidFill>
                <a:latin typeface="Monotype Corsiva" panose="03010101010201010101" pitchFamily="66" charset="0"/>
              </a:rPr>
              <a:t>ΕΠΙΡΡΟΕΣ</a:t>
            </a:r>
            <a:br>
              <a:rPr lang="el-GR" dirty="0"/>
            </a:br>
            <a:endParaRPr lang="el-GR" dirty="0"/>
          </a:p>
        </p:txBody>
      </p:sp>
      <p:sp>
        <p:nvSpPr>
          <p:cNvPr id="3" name="Υπότιτλος 2">
            <a:extLst>
              <a:ext uri="{FF2B5EF4-FFF2-40B4-BE49-F238E27FC236}">
                <a16:creationId xmlns:a16="http://schemas.microsoft.com/office/drawing/2014/main" id="{326A35BC-E9D0-45C1-8D8D-FB09EB82182F}"/>
              </a:ext>
            </a:extLst>
          </p:cNvPr>
          <p:cNvSpPr>
            <a:spLocks noGrp="1"/>
          </p:cNvSpPr>
          <p:nvPr>
            <p:ph type="subTitle"/>
          </p:nvPr>
        </p:nvSpPr>
        <p:spPr>
          <a:xfrm>
            <a:off x="609479" y="1921777"/>
            <a:ext cx="10972440" cy="4598182"/>
          </a:xfrm>
        </p:spPr>
        <p:txBody>
          <a:bodyPr/>
          <a:lstStyle/>
          <a:p>
            <a:pPr marL="0" indent="0">
              <a:buNone/>
            </a:pPr>
            <a:r>
              <a:rPr lang="en-US" sz="2400" dirty="0">
                <a:solidFill>
                  <a:schemeClr val="bg1"/>
                </a:solidFill>
                <a:latin typeface="Monotype Corsiva" panose="03010101010201010101" pitchFamily="66" charset="0"/>
              </a:rPr>
              <a:t>M</a:t>
            </a:r>
            <a:r>
              <a:rPr lang="el-GR" sz="2400" dirty="0" err="1">
                <a:solidFill>
                  <a:schemeClr val="bg1"/>
                </a:solidFill>
                <a:latin typeface="Monotype Corsiva" panose="03010101010201010101" pitchFamily="66" charset="0"/>
              </a:rPr>
              <a:t>εγάλωσε</a:t>
            </a:r>
            <a:r>
              <a:rPr lang="el-GR" sz="2400" dirty="0">
                <a:solidFill>
                  <a:schemeClr val="bg1"/>
                </a:solidFill>
                <a:latin typeface="Monotype Corsiva" panose="03010101010201010101" pitchFamily="66" charset="0"/>
              </a:rPr>
              <a:t> και σπούδασε σε μια Ευρώπη που αναδυόταν από τις στάχτες της και υπηρέτησε ένα θέατρο που θέλησε να ταυτιστεί με αυτή την αναγέννηση και να αφήσει το στίγμα του στο θέατρο του μέλλοντος. </a:t>
            </a:r>
          </a:p>
          <a:p>
            <a:pPr marL="0" indent="0">
              <a:buNone/>
            </a:pPr>
            <a:r>
              <a:rPr lang="el-GR" sz="2400" dirty="0">
                <a:solidFill>
                  <a:schemeClr val="bg1"/>
                </a:solidFill>
                <a:latin typeface="Monotype Corsiva" panose="03010101010201010101" pitchFamily="66" charset="0"/>
              </a:rPr>
              <a:t>Στα έργα του </a:t>
            </a:r>
            <a:r>
              <a:rPr lang="en-US" sz="2400" dirty="0">
                <a:solidFill>
                  <a:schemeClr val="bg1"/>
                </a:solidFill>
                <a:latin typeface="Monotype Corsiva" panose="03010101010201010101" pitchFamily="66" charset="0"/>
              </a:rPr>
              <a:t>Brook</a:t>
            </a:r>
            <a:r>
              <a:rPr lang="el-GR" sz="2400" dirty="0">
                <a:solidFill>
                  <a:schemeClr val="bg1"/>
                </a:solidFill>
                <a:latin typeface="Monotype Corsiva" panose="03010101010201010101" pitchFamily="66" charset="0"/>
              </a:rPr>
              <a:t> είναι εύκολο να διακρίνει κανείς τις επιρροές τις οποίες έχει δεχτεί τόσο από σύγχρονους ηθοποιούς, σχεδιαστές, σκηνοθέτες και συγγραφείς όσο και από παλαιότερους όπως ο </a:t>
            </a:r>
            <a:r>
              <a:rPr lang="en-US" sz="2400" dirty="0">
                <a:solidFill>
                  <a:schemeClr val="bg1"/>
                </a:solidFill>
                <a:latin typeface="Monotype Corsiva" panose="03010101010201010101" pitchFamily="66" charset="0"/>
              </a:rPr>
              <a:t>Shakespeare. </a:t>
            </a:r>
          </a:p>
          <a:p>
            <a:pPr marL="0" indent="0">
              <a:buNone/>
            </a:pPr>
            <a:r>
              <a:rPr lang="el-GR" sz="2400" dirty="0">
                <a:solidFill>
                  <a:schemeClr val="bg1"/>
                </a:solidFill>
                <a:latin typeface="Monotype Corsiva" panose="03010101010201010101" pitchFamily="66" charset="0"/>
              </a:rPr>
              <a:t>Αξίζει να σημειωθεί ότι ο </a:t>
            </a:r>
            <a:r>
              <a:rPr lang="en-US" sz="2400" dirty="0">
                <a:solidFill>
                  <a:schemeClr val="bg1"/>
                </a:solidFill>
                <a:latin typeface="Monotype Corsiva" panose="03010101010201010101" pitchFamily="66" charset="0"/>
              </a:rPr>
              <a:t>Brook</a:t>
            </a:r>
            <a:r>
              <a:rPr lang="el-GR" sz="2400" dirty="0">
                <a:solidFill>
                  <a:schemeClr val="bg1"/>
                </a:solidFill>
                <a:latin typeface="Monotype Corsiva" panose="03010101010201010101" pitchFamily="66" charset="0"/>
              </a:rPr>
              <a:t> στη σκηνοθεσία του έχει κάποιες βασικές αρχές όπως:</a:t>
            </a:r>
          </a:p>
          <a:p>
            <a:pPr marL="342900" indent="-342900">
              <a:buFont typeface="Arial" panose="020B0604020202020204" pitchFamily="34" charset="0"/>
              <a:buChar char="•"/>
            </a:pPr>
            <a:r>
              <a:rPr lang="el-GR" sz="2400" dirty="0">
                <a:solidFill>
                  <a:schemeClr val="bg1"/>
                </a:solidFill>
                <a:latin typeface="Monotype Corsiva" panose="03010101010201010101" pitchFamily="66" charset="0"/>
              </a:rPr>
              <a:t>Προσπαθεί να δημιουργεί θέατρο ακόμα και εκεί που δεν υπήρχε θέατρο</a:t>
            </a:r>
          </a:p>
          <a:p>
            <a:pPr marL="342900" indent="-342900">
              <a:buFont typeface="Arial" panose="020B0604020202020204" pitchFamily="34" charset="0"/>
              <a:buChar char="•"/>
            </a:pPr>
            <a:r>
              <a:rPr lang="el-GR" sz="2400" dirty="0">
                <a:solidFill>
                  <a:schemeClr val="bg1"/>
                </a:solidFill>
                <a:latin typeface="Monotype Corsiva" panose="03010101010201010101" pitchFamily="66" charset="0"/>
              </a:rPr>
              <a:t>Δεν δίνει ιδιαίτερη σημασία στη σκηνική παρουσία του έργου</a:t>
            </a:r>
          </a:p>
          <a:p>
            <a:pPr marL="342900" indent="-342900">
              <a:buFont typeface="Arial" panose="020B0604020202020204" pitchFamily="34" charset="0"/>
              <a:buChar char="•"/>
            </a:pPr>
            <a:r>
              <a:rPr lang="el-GR" sz="2400" dirty="0">
                <a:solidFill>
                  <a:schemeClr val="bg1"/>
                </a:solidFill>
                <a:latin typeface="Monotype Corsiva" panose="03010101010201010101" pitchFamily="66" charset="0"/>
              </a:rPr>
              <a:t>Δίνει έμφαση στην άμεση επαφή του ηθοποιού με τον θεατή</a:t>
            </a:r>
          </a:p>
          <a:p>
            <a:pPr marL="342900" indent="-342900">
              <a:buFont typeface="Arial" panose="020B0604020202020204" pitchFamily="34" charset="0"/>
              <a:buChar char="•"/>
            </a:pPr>
            <a:r>
              <a:rPr lang="el-GR" sz="2400" dirty="0">
                <a:solidFill>
                  <a:schemeClr val="bg1"/>
                </a:solidFill>
                <a:latin typeface="Monotype Corsiva" panose="03010101010201010101" pitchFamily="66" charset="0"/>
              </a:rPr>
              <a:t>Θεωρεί ότι το θέατρο πρέπει να αναζωογονηθεί μέσω ενός θεατρικού λεξιλογίου που δεν συνδέεται απαραίτητα με τη γλώσσα</a:t>
            </a:r>
          </a:p>
          <a:p>
            <a:endParaRPr lang="el-GR" dirty="0"/>
          </a:p>
        </p:txBody>
      </p:sp>
    </p:spTree>
    <p:extLst>
      <p:ext uri="{BB962C8B-B14F-4D97-AF65-F5344CB8AC3E}">
        <p14:creationId xmlns:p14="http://schemas.microsoft.com/office/powerpoint/2010/main" val="1756497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D55343A8-AFC9-426D-85BA-6A1C3098F44D}"/>
              </a:ext>
            </a:extLst>
          </p:cNvPr>
          <p:cNvSpPr>
            <a:spLocks noGrp="1"/>
          </p:cNvSpPr>
          <p:nvPr>
            <p:ph type="subTitle"/>
          </p:nvPr>
        </p:nvSpPr>
        <p:spPr>
          <a:xfrm>
            <a:off x="609480" y="861826"/>
            <a:ext cx="10972440" cy="5574143"/>
          </a:xfrm>
        </p:spPr>
        <p:txBody>
          <a:bodyPr/>
          <a:lstStyle/>
          <a:p>
            <a:r>
              <a:rPr lang="el-GR" sz="3200" dirty="0">
                <a:solidFill>
                  <a:schemeClr val="bg1"/>
                </a:solidFill>
                <a:latin typeface="Monotype Corsiva" panose="03010101010201010101" pitchFamily="66" charset="0"/>
              </a:rPr>
              <a:t>Δίνει ιδιαίτερη έμφαση στον φωτισμό</a:t>
            </a:r>
          </a:p>
          <a:p>
            <a:r>
              <a:rPr lang="el-GR" sz="3200" dirty="0">
                <a:solidFill>
                  <a:schemeClr val="bg1"/>
                </a:solidFill>
                <a:latin typeface="Monotype Corsiva" panose="03010101010201010101" pitchFamily="66" charset="0"/>
              </a:rPr>
              <a:t>Η χρήση μύθων για την παρουσίαση βαθύτερων νοημάτων</a:t>
            </a:r>
          </a:p>
          <a:p>
            <a:r>
              <a:rPr lang="el-GR" sz="3200" dirty="0">
                <a:solidFill>
                  <a:schemeClr val="bg1"/>
                </a:solidFill>
                <a:latin typeface="Monotype Corsiva" panose="03010101010201010101" pitchFamily="66" charset="0"/>
              </a:rPr>
              <a:t>Όλα τα μέσα που χρησιμοποιεί εξυπηρετούν στο να παρουσιαστεί στο κοινό μια πραγματική, ωμή, συναισθηματική εμπειρία. </a:t>
            </a:r>
          </a:p>
          <a:p>
            <a:pPr marL="0" indent="0">
              <a:buNone/>
            </a:pPr>
            <a:endParaRPr lang="el-GR" sz="3200" dirty="0">
              <a:solidFill>
                <a:schemeClr val="bg1"/>
              </a:solidFill>
              <a:latin typeface="Monotype Corsiva" panose="03010101010201010101" pitchFamily="66" charset="0"/>
            </a:endParaRPr>
          </a:p>
          <a:p>
            <a:pPr marL="0" indent="0">
              <a:buNone/>
            </a:pPr>
            <a:r>
              <a:rPr lang="el-GR" sz="3200" dirty="0">
                <a:solidFill>
                  <a:schemeClr val="bg1"/>
                </a:solidFill>
                <a:latin typeface="Monotype Corsiva" panose="03010101010201010101" pitchFamily="66" charset="0"/>
              </a:rPr>
              <a:t>Είναι γεγονός ότι ο </a:t>
            </a:r>
            <a:r>
              <a:rPr lang="en-US" sz="3200" dirty="0">
                <a:solidFill>
                  <a:schemeClr val="bg1"/>
                </a:solidFill>
                <a:latin typeface="Monotype Corsiva" panose="03010101010201010101" pitchFamily="66" charset="0"/>
              </a:rPr>
              <a:t>Peter Brook</a:t>
            </a:r>
            <a:r>
              <a:rPr lang="el-GR" sz="3200" dirty="0">
                <a:solidFill>
                  <a:schemeClr val="bg1"/>
                </a:solidFill>
                <a:latin typeface="Monotype Corsiva" panose="03010101010201010101" pitchFamily="66" charset="0"/>
              </a:rPr>
              <a:t> έχει μια μεγάλη λίστα από συνεργασίες οι οποίες θα αναλυθούν παρακάτω. </a:t>
            </a:r>
          </a:p>
          <a:p>
            <a:endParaRPr lang="el-GR" dirty="0"/>
          </a:p>
        </p:txBody>
      </p:sp>
    </p:spTree>
    <p:extLst>
      <p:ext uri="{BB962C8B-B14F-4D97-AF65-F5344CB8AC3E}">
        <p14:creationId xmlns:p14="http://schemas.microsoft.com/office/powerpoint/2010/main" val="3514614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6E57DDF-470B-4910-BE8E-E607F14421EF}"/>
              </a:ext>
            </a:extLst>
          </p:cNvPr>
          <p:cNvSpPr>
            <a:spLocks noGrp="1"/>
          </p:cNvSpPr>
          <p:nvPr>
            <p:ph type="title"/>
          </p:nvPr>
        </p:nvSpPr>
        <p:spPr>
          <a:xfrm>
            <a:off x="609480" y="532838"/>
            <a:ext cx="10972440" cy="626325"/>
          </a:xfrm>
        </p:spPr>
        <p:txBody>
          <a:bodyPr/>
          <a:lstStyle/>
          <a:p>
            <a:r>
              <a:rPr lang="en-US" dirty="0">
                <a:solidFill>
                  <a:schemeClr val="bg1"/>
                </a:solidFill>
                <a:latin typeface="Monotype Corsiva" panose="03010101010201010101" pitchFamily="66" charset="0"/>
              </a:rPr>
              <a:t>ANTONIN ARTAUD</a:t>
            </a:r>
            <a:endParaRPr lang="el-GR" dirty="0">
              <a:solidFill>
                <a:schemeClr val="bg1"/>
              </a:solidFill>
              <a:latin typeface="Monotype Corsiva" panose="03010101010201010101" pitchFamily="66" charset="0"/>
            </a:endParaRPr>
          </a:p>
        </p:txBody>
      </p:sp>
      <p:sp>
        <p:nvSpPr>
          <p:cNvPr id="3" name="Υπότιτλος 2">
            <a:extLst>
              <a:ext uri="{FF2B5EF4-FFF2-40B4-BE49-F238E27FC236}">
                <a16:creationId xmlns:a16="http://schemas.microsoft.com/office/drawing/2014/main" id="{B976F50C-9740-40CA-B49A-409696D02BDF}"/>
              </a:ext>
            </a:extLst>
          </p:cNvPr>
          <p:cNvSpPr>
            <a:spLocks noGrp="1"/>
          </p:cNvSpPr>
          <p:nvPr>
            <p:ph type="subTitle"/>
          </p:nvPr>
        </p:nvSpPr>
        <p:spPr>
          <a:xfrm>
            <a:off x="609480" y="1985730"/>
            <a:ext cx="10972440" cy="4598182"/>
          </a:xfrm>
        </p:spPr>
        <p:txBody>
          <a:bodyPr/>
          <a:lstStyle/>
          <a:p>
            <a:pPr marL="0" indent="0">
              <a:buNone/>
            </a:pPr>
            <a:r>
              <a:rPr lang="el-GR" sz="2400" dirty="0">
                <a:solidFill>
                  <a:schemeClr val="bg1"/>
                </a:solidFill>
                <a:latin typeface="Monotype Corsiva" panose="03010101010201010101" pitchFamily="66" charset="0"/>
              </a:rPr>
              <a:t>ο </a:t>
            </a:r>
            <a:r>
              <a:rPr lang="en-US" sz="2400" dirty="0">
                <a:solidFill>
                  <a:schemeClr val="bg1"/>
                </a:solidFill>
                <a:latin typeface="Monotype Corsiva" panose="03010101010201010101" pitchFamily="66" charset="0"/>
              </a:rPr>
              <a:t>Brook</a:t>
            </a:r>
            <a:r>
              <a:rPr lang="el-GR" sz="2400" dirty="0">
                <a:solidFill>
                  <a:schemeClr val="bg1"/>
                </a:solidFill>
                <a:latin typeface="Monotype Corsiva" panose="03010101010201010101" pitchFamily="66" charset="0"/>
              </a:rPr>
              <a:t> έχει επηρεαστεί από το έργο του και τις ιδέες του για </a:t>
            </a:r>
            <a:r>
              <a:rPr lang="el-GR" sz="2400" b="1" dirty="0">
                <a:solidFill>
                  <a:schemeClr val="bg1"/>
                </a:solidFill>
                <a:latin typeface="Monotype Corsiva" panose="03010101010201010101" pitchFamily="66" charset="0"/>
              </a:rPr>
              <a:t>το θέατρο της σκληρότητας</a:t>
            </a:r>
            <a:r>
              <a:rPr lang="el-GR" sz="2400" dirty="0">
                <a:solidFill>
                  <a:schemeClr val="bg1"/>
                </a:solidFill>
                <a:latin typeface="Monotype Corsiva" panose="03010101010201010101" pitchFamily="66" charset="0"/>
              </a:rPr>
              <a:t>, ήταν σκηνοθέτης </a:t>
            </a:r>
            <a:endParaRPr lang="en-US" sz="2400" dirty="0">
              <a:solidFill>
                <a:schemeClr val="bg1"/>
              </a:solidFill>
              <a:latin typeface="Monotype Corsiva" panose="03010101010201010101" pitchFamily="66" charset="0"/>
            </a:endParaRPr>
          </a:p>
          <a:p>
            <a:pPr marL="0" indent="0">
              <a:buNone/>
            </a:pPr>
            <a:endParaRPr lang="en-US" sz="2400" b="1" dirty="0">
              <a:solidFill>
                <a:schemeClr val="bg1"/>
              </a:solidFill>
              <a:latin typeface="Monotype Corsiva" panose="03010101010201010101" pitchFamily="66" charset="0"/>
            </a:endParaRPr>
          </a:p>
          <a:p>
            <a:pPr marL="0" indent="0">
              <a:buNone/>
            </a:pPr>
            <a:r>
              <a:rPr lang="en-US" sz="2400" b="1" dirty="0">
                <a:solidFill>
                  <a:schemeClr val="bg1"/>
                </a:solidFill>
                <a:latin typeface="Monotype Corsiva" panose="03010101010201010101" pitchFamily="66" charset="0"/>
              </a:rPr>
              <a:t>ARTAUD</a:t>
            </a:r>
            <a:endParaRPr lang="el-GR" sz="2400" b="1" dirty="0">
              <a:solidFill>
                <a:schemeClr val="bg1"/>
              </a:solidFill>
              <a:latin typeface="Monotype Corsiva" panose="03010101010201010101" pitchFamily="66" charset="0"/>
            </a:endParaRPr>
          </a:p>
          <a:p>
            <a:pPr marL="0" indent="0">
              <a:buNone/>
            </a:pPr>
            <a:endParaRPr lang="el-GR" sz="2400" b="1" dirty="0">
              <a:solidFill>
                <a:schemeClr val="bg1"/>
              </a:solidFill>
              <a:latin typeface="Monotype Corsiva" panose="03010101010201010101" pitchFamily="66" charset="0"/>
            </a:endParaRPr>
          </a:p>
          <a:p>
            <a:r>
              <a:rPr lang="el-GR" sz="2400" dirty="0">
                <a:solidFill>
                  <a:schemeClr val="bg1"/>
                </a:solidFill>
                <a:latin typeface="Monotype Corsiva" panose="03010101010201010101" pitchFamily="66" charset="0"/>
              </a:rPr>
              <a:t>Κατάργηση του διαχωρισμού του χώρου του κοινού και του χώρου της παράστασης</a:t>
            </a:r>
          </a:p>
          <a:p>
            <a:r>
              <a:rPr lang="el-GR" sz="2400" dirty="0">
                <a:solidFill>
                  <a:schemeClr val="bg1"/>
                </a:solidFill>
                <a:latin typeface="Monotype Corsiva" panose="03010101010201010101" pitchFamily="66" charset="0"/>
              </a:rPr>
              <a:t>Βίαιος φωτισμός, βίαιες δράσεις</a:t>
            </a:r>
          </a:p>
          <a:p>
            <a:r>
              <a:rPr lang="el-GR" sz="2400" dirty="0">
                <a:solidFill>
                  <a:schemeClr val="bg1"/>
                </a:solidFill>
                <a:latin typeface="Monotype Corsiva" panose="03010101010201010101" pitchFamily="66" charset="0"/>
              </a:rPr>
              <a:t>Για τον </a:t>
            </a:r>
            <a:r>
              <a:rPr lang="en-US" sz="2400" dirty="0">
                <a:solidFill>
                  <a:schemeClr val="bg1"/>
                </a:solidFill>
                <a:latin typeface="Monotype Corsiva" panose="03010101010201010101" pitchFamily="66" charset="0"/>
              </a:rPr>
              <a:t>Artaud</a:t>
            </a:r>
            <a:r>
              <a:rPr lang="el-GR" sz="2400" dirty="0">
                <a:solidFill>
                  <a:schemeClr val="bg1"/>
                </a:solidFill>
                <a:latin typeface="Monotype Corsiva" panose="03010101010201010101" pitchFamily="66" charset="0"/>
              </a:rPr>
              <a:t> η λέξη σκληρότητα δεν σημαίνει απαραίτητα τη βία αλλά σημαίνει πολλές φορές την ΄΄κοσμική αυστηρότητα΄΄ ή την απίστευτη αναγκαιότητα να επιβληθεί στα σώματα των ηθοποιών </a:t>
            </a:r>
          </a:p>
          <a:p>
            <a:r>
              <a:rPr lang="el-GR" sz="2400" dirty="0">
                <a:solidFill>
                  <a:schemeClr val="bg1"/>
                </a:solidFill>
                <a:latin typeface="Monotype Corsiva" panose="03010101010201010101" pitchFamily="66" charset="0"/>
              </a:rPr>
              <a:t>Θεωρούσε ότι το θέατρο της σκληρότητας μπορούσε να λειτουργήσει ως οδηγός για τη διαφώτιση.</a:t>
            </a:r>
          </a:p>
          <a:p>
            <a:r>
              <a:rPr lang="el-GR" sz="2400" dirty="0">
                <a:solidFill>
                  <a:schemeClr val="bg1"/>
                </a:solidFill>
                <a:latin typeface="Monotype Corsiva" panose="03010101010201010101" pitchFamily="66" charset="0"/>
              </a:rPr>
              <a:t>Το θέατρο είναι ένα όργανο για όλη την κοινωνία, για μια πνευματική αφύπνιση</a:t>
            </a:r>
            <a:endParaRPr lang="en-US" sz="2400" dirty="0">
              <a:solidFill>
                <a:schemeClr val="bg1"/>
              </a:solidFill>
              <a:latin typeface="Monotype Corsiva" panose="03010101010201010101" pitchFamily="66" charset="0"/>
            </a:endParaRPr>
          </a:p>
          <a:p>
            <a:pPr marL="0" indent="0">
              <a:buNone/>
            </a:pPr>
            <a:endParaRPr lang="el-GR" dirty="0"/>
          </a:p>
        </p:txBody>
      </p:sp>
    </p:spTree>
    <p:extLst>
      <p:ext uri="{BB962C8B-B14F-4D97-AF65-F5344CB8AC3E}">
        <p14:creationId xmlns:p14="http://schemas.microsoft.com/office/powerpoint/2010/main" val="1499798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072D175D-924F-4414-8CEB-A48ABE877A10}"/>
              </a:ext>
            </a:extLst>
          </p:cNvPr>
          <p:cNvSpPr>
            <a:spLocks noGrp="1"/>
          </p:cNvSpPr>
          <p:nvPr>
            <p:ph type="subTitle"/>
          </p:nvPr>
        </p:nvSpPr>
        <p:spPr>
          <a:xfrm>
            <a:off x="504273" y="1152892"/>
            <a:ext cx="10972440" cy="4903907"/>
          </a:xfrm>
        </p:spPr>
        <p:txBody>
          <a:bodyPr/>
          <a:lstStyle/>
          <a:p>
            <a:pPr marL="0" indent="0">
              <a:buNone/>
            </a:pPr>
            <a:r>
              <a:rPr lang="en-US" sz="2800" b="1" dirty="0">
                <a:solidFill>
                  <a:schemeClr val="bg1"/>
                </a:solidFill>
                <a:latin typeface="Monotype Corsiva" panose="03010101010201010101" pitchFamily="66" charset="0"/>
              </a:rPr>
              <a:t>BROOK</a:t>
            </a:r>
            <a:endParaRPr lang="el-GR" sz="2800" b="1" dirty="0">
              <a:solidFill>
                <a:schemeClr val="bg1"/>
              </a:solidFill>
              <a:latin typeface="Monotype Corsiva" panose="03010101010201010101" pitchFamily="66" charset="0"/>
            </a:endParaRPr>
          </a:p>
          <a:p>
            <a:pPr marL="0" indent="0">
              <a:buNone/>
            </a:pPr>
            <a:endParaRPr lang="en-US" sz="2800" b="1" dirty="0">
              <a:solidFill>
                <a:schemeClr val="bg1"/>
              </a:solidFill>
              <a:latin typeface="Monotype Corsiva" panose="03010101010201010101" pitchFamily="66" charset="0"/>
            </a:endParaRPr>
          </a:p>
          <a:p>
            <a:r>
              <a:rPr lang="el-GR" sz="2800" dirty="0">
                <a:solidFill>
                  <a:schemeClr val="bg1"/>
                </a:solidFill>
                <a:latin typeface="Monotype Corsiva" panose="03010101010201010101" pitchFamily="66" charset="0"/>
              </a:rPr>
              <a:t>Τήρηση των ίδιων χαρακτηριστικών της τεχνικής ΄΄σοκ και δέους΄΄</a:t>
            </a:r>
          </a:p>
          <a:p>
            <a:r>
              <a:rPr lang="el-GR" sz="2800" dirty="0">
                <a:solidFill>
                  <a:schemeClr val="bg1"/>
                </a:solidFill>
                <a:latin typeface="Monotype Corsiva" panose="03010101010201010101" pitchFamily="66" charset="0"/>
              </a:rPr>
              <a:t>Παρουσίαζε την ιδέα ξεκάθαρη στη σκηνή χρησιμοποιώντας όλες τις πτυχές του θεάτρου για να σκηνοθετήσει ( σκηνικά, φωτισμός, κοστούμια, δράση)</a:t>
            </a:r>
          </a:p>
          <a:p>
            <a:r>
              <a:rPr lang="el-GR" sz="2800" dirty="0">
                <a:solidFill>
                  <a:schemeClr val="bg1"/>
                </a:solidFill>
                <a:latin typeface="Monotype Corsiva" panose="03010101010201010101" pitchFamily="66" charset="0"/>
              </a:rPr>
              <a:t>Παρουσίαση στο κοινό μιας ωμής και πραγματικής εμπειρίας</a:t>
            </a:r>
          </a:p>
          <a:p>
            <a:r>
              <a:rPr lang="el-GR" sz="2800" dirty="0">
                <a:solidFill>
                  <a:schemeClr val="bg1"/>
                </a:solidFill>
                <a:latin typeface="Monotype Corsiva" panose="03010101010201010101" pitchFamily="66" charset="0"/>
              </a:rPr>
              <a:t>Δεν ήταν τόσο πνευματικός όσο ο </a:t>
            </a:r>
            <a:r>
              <a:rPr lang="en-US" sz="2800" dirty="0">
                <a:solidFill>
                  <a:schemeClr val="bg1"/>
                </a:solidFill>
                <a:latin typeface="Monotype Corsiva" panose="03010101010201010101" pitchFamily="66" charset="0"/>
              </a:rPr>
              <a:t>Artaud</a:t>
            </a:r>
            <a:endParaRPr lang="el-GR" sz="2800" dirty="0">
              <a:solidFill>
                <a:schemeClr val="bg1"/>
              </a:solidFill>
              <a:latin typeface="Monotype Corsiva" panose="03010101010201010101" pitchFamily="66" charset="0"/>
            </a:endParaRPr>
          </a:p>
          <a:p>
            <a:r>
              <a:rPr lang="el-GR" sz="2800" dirty="0">
                <a:solidFill>
                  <a:schemeClr val="bg1"/>
                </a:solidFill>
                <a:latin typeface="Monotype Corsiva" panose="03010101010201010101" pitchFamily="66" charset="0"/>
              </a:rPr>
              <a:t>Αναζωογόνηση θεάτρου</a:t>
            </a:r>
          </a:p>
          <a:p>
            <a:r>
              <a:rPr lang="el-GR" sz="2800" dirty="0">
                <a:solidFill>
                  <a:schemeClr val="bg1"/>
                </a:solidFill>
                <a:latin typeface="Monotype Corsiva" panose="03010101010201010101" pitchFamily="66" charset="0"/>
              </a:rPr>
              <a:t>Χρήση θεατρικού λεξιλογίου που δεν συνδέεται με τη γλώσσα. </a:t>
            </a:r>
          </a:p>
          <a:p>
            <a:endParaRPr lang="el-GR" dirty="0"/>
          </a:p>
        </p:txBody>
      </p:sp>
    </p:spTree>
    <p:extLst>
      <p:ext uri="{BB962C8B-B14F-4D97-AF65-F5344CB8AC3E}">
        <p14:creationId xmlns:p14="http://schemas.microsoft.com/office/powerpoint/2010/main" val="3388373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53021C5F-4A8F-4324-815E-D0CEB03F07B5}"/>
              </a:ext>
            </a:extLst>
          </p:cNvPr>
          <p:cNvSpPr>
            <a:spLocks noGrp="1"/>
          </p:cNvSpPr>
          <p:nvPr>
            <p:ph type="subTitle"/>
          </p:nvPr>
        </p:nvSpPr>
        <p:spPr>
          <a:xfrm>
            <a:off x="515696" y="1055132"/>
            <a:ext cx="10972440" cy="1845633"/>
          </a:xfrm>
        </p:spPr>
        <p:txBody>
          <a:bodyPr/>
          <a:lstStyle/>
          <a:p>
            <a:pPr marL="0" indent="0">
              <a:buNone/>
            </a:pPr>
            <a:r>
              <a:rPr lang="el-GR" sz="2400" dirty="0">
                <a:solidFill>
                  <a:schemeClr val="bg1"/>
                </a:solidFill>
                <a:latin typeface="Monotype Corsiva" panose="03010101010201010101" pitchFamily="66" charset="0"/>
              </a:rPr>
              <a:t>Στην Αγγλία ο </a:t>
            </a:r>
            <a:r>
              <a:rPr lang="en-US" sz="2400" dirty="0">
                <a:solidFill>
                  <a:schemeClr val="bg1"/>
                </a:solidFill>
                <a:latin typeface="Monotype Corsiva" panose="03010101010201010101" pitchFamily="66" charset="0"/>
              </a:rPr>
              <a:t>Peter Brook </a:t>
            </a:r>
            <a:r>
              <a:rPr lang="el-GR" sz="2400" dirty="0">
                <a:solidFill>
                  <a:schemeClr val="bg1"/>
                </a:solidFill>
                <a:latin typeface="Monotype Corsiva" panose="03010101010201010101" pitchFamily="66" charset="0"/>
              </a:rPr>
              <a:t>και ο </a:t>
            </a:r>
            <a:r>
              <a:rPr lang="en-US" sz="2400" dirty="0">
                <a:solidFill>
                  <a:schemeClr val="bg1"/>
                </a:solidFill>
                <a:latin typeface="Monotype Corsiva" panose="03010101010201010101" pitchFamily="66" charset="0"/>
              </a:rPr>
              <a:t>Charles </a:t>
            </a:r>
            <a:r>
              <a:rPr lang="en-US" sz="2400" dirty="0" err="1">
                <a:solidFill>
                  <a:schemeClr val="bg1"/>
                </a:solidFill>
                <a:latin typeface="Monotype Corsiva" panose="03010101010201010101" pitchFamily="66" charset="0"/>
              </a:rPr>
              <a:t>Marowitz</a:t>
            </a:r>
            <a:r>
              <a:rPr lang="el-GR" sz="2400" dirty="0">
                <a:solidFill>
                  <a:schemeClr val="bg1"/>
                </a:solidFill>
                <a:latin typeface="Monotype Corsiva" panose="03010101010201010101" pitchFamily="66" charset="0"/>
              </a:rPr>
              <a:t> ανέλαβαν το </a:t>
            </a:r>
            <a:r>
              <a:rPr lang="en-US" sz="2400" dirty="0">
                <a:solidFill>
                  <a:schemeClr val="bg1"/>
                </a:solidFill>
                <a:latin typeface="Monotype Corsiva" panose="03010101010201010101" pitchFamily="66" charset="0"/>
              </a:rPr>
              <a:t>Theatre of Cruelty Season (1964) </a:t>
            </a:r>
            <a:r>
              <a:rPr lang="el-GR" sz="2400" dirty="0">
                <a:solidFill>
                  <a:schemeClr val="bg1"/>
                </a:solidFill>
                <a:latin typeface="Monotype Corsiva" panose="03010101010201010101" pitchFamily="66" charset="0"/>
              </a:rPr>
              <a:t>με σκοπό να διερευνήσουν τρόπους με τους οποίους οι ιδέες του </a:t>
            </a:r>
            <a:r>
              <a:rPr lang="en-US" sz="2400" dirty="0">
                <a:solidFill>
                  <a:schemeClr val="bg1"/>
                </a:solidFill>
                <a:latin typeface="Monotype Corsiva" panose="03010101010201010101" pitchFamily="66" charset="0"/>
              </a:rPr>
              <a:t>Artaud</a:t>
            </a:r>
            <a:r>
              <a:rPr lang="el-GR" sz="2400" dirty="0">
                <a:solidFill>
                  <a:schemeClr val="bg1"/>
                </a:solidFill>
                <a:latin typeface="Monotype Corsiva" panose="03010101010201010101" pitchFamily="66" charset="0"/>
              </a:rPr>
              <a:t> θα μπορούσαν να χρησιμοποιηθούν για να βρουν νέες μορφές έκφρασης και να εκπαιδεύσουν τον ερμηνευτή. Το αποτέλεσμα ήταν μια επίδειξη ΄΄έργων σε εξέλιξη΄΄ αποτελούμενων από σχεδιασμούς και σκίτσα. </a:t>
            </a:r>
          </a:p>
          <a:p>
            <a:endParaRPr lang="el-GR" dirty="0"/>
          </a:p>
        </p:txBody>
      </p:sp>
      <p:pic>
        <p:nvPicPr>
          <p:cNvPr id="3" name="Εικόνα 2">
            <a:extLst>
              <a:ext uri="{FF2B5EF4-FFF2-40B4-BE49-F238E27FC236}">
                <a16:creationId xmlns:a16="http://schemas.microsoft.com/office/drawing/2014/main" id="{266E035E-B535-4C18-9BB2-7F8062704644}"/>
              </a:ext>
            </a:extLst>
          </p:cNvPr>
          <p:cNvPicPr>
            <a:picLocks noChangeAspect="1"/>
          </p:cNvPicPr>
          <p:nvPr/>
        </p:nvPicPr>
        <p:blipFill>
          <a:blip r:embed="rId2"/>
          <a:stretch>
            <a:fillRect/>
          </a:stretch>
        </p:blipFill>
        <p:spPr>
          <a:xfrm>
            <a:off x="2479431" y="2840869"/>
            <a:ext cx="7233138" cy="3618546"/>
          </a:xfrm>
          <a:prstGeom prst="rect">
            <a:avLst/>
          </a:prstGeom>
        </p:spPr>
      </p:pic>
    </p:spTree>
    <p:extLst>
      <p:ext uri="{BB962C8B-B14F-4D97-AF65-F5344CB8AC3E}">
        <p14:creationId xmlns:p14="http://schemas.microsoft.com/office/powerpoint/2010/main" val="2069761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566ACBC-7FBF-45EB-B734-499D99A4FC97}"/>
              </a:ext>
            </a:extLst>
          </p:cNvPr>
          <p:cNvSpPr>
            <a:spLocks noGrp="1"/>
          </p:cNvSpPr>
          <p:nvPr>
            <p:ph type="title"/>
          </p:nvPr>
        </p:nvSpPr>
        <p:spPr>
          <a:xfrm>
            <a:off x="609480" y="532838"/>
            <a:ext cx="10972440" cy="626325"/>
          </a:xfrm>
        </p:spPr>
        <p:txBody>
          <a:bodyPr/>
          <a:lstStyle/>
          <a:p>
            <a:r>
              <a:rPr lang="en-US" dirty="0">
                <a:solidFill>
                  <a:schemeClr val="bg1"/>
                </a:solidFill>
                <a:latin typeface="Monotype Corsiva" panose="03010101010201010101" pitchFamily="66" charset="0"/>
              </a:rPr>
              <a:t>JOAN LITTLEWOOD</a:t>
            </a:r>
            <a:endParaRPr lang="el-GR" dirty="0">
              <a:solidFill>
                <a:schemeClr val="bg1"/>
              </a:solidFill>
              <a:latin typeface="Monotype Corsiva" panose="03010101010201010101" pitchFamily="66" charset="0"/>
            </a:endParaRPr>
          </a:p>
        </p:txBody>
      </p:sp>
      <p:sp>
        <p:nvSpPr>
          <p:cNvPr id="3" name="Υπότιτλος 2">
            <a:extLst>
              <a:ext uri="{FF2B5EF4-FFF2-40B4-BE49-F238E27FC236}">
                <a16:creationId xmlns:a16="http://schemas.microsoft.com/office/drawing/2014/main" id="{993F21B4-E3E9-4B6B-860D-75A37CA31791}"/>
              </a:ext>
            </a:extLst>
          </p:cNvPr>
          <p:cNvSpPr>
            <a:spLocks noGrp="1"/>
          </p:cNvSpPr>
          <p:nvPr>
            <p:ph type="subTitle"/>
          </p:nvPr>
        </p:nvSpPr>
        <p:spPr>
          <a:xfrm>
            <a:off x="410187" y="1857871"/>
            <a:ext cx="10972440" cy="4099584"/>
          </a:xfrm>
        </p:spPr>
        <p:txBody>
          <a:bodyPr/>
          <a:lstStyle/>
          <a:p>
            <a:pPr marL="0" indent="0">
              <a:buNone/>
            </a:pPr>
            <a:r>
              <a:rPr lang="el-GR" sz="2800" dirty="0">
                <a:solidFill>
                  <a:schemeClr val="bg1"/>
                </a:solidFill>
                <a:latin typeface="Monotype Corsiva" panose="03010101010201010101" pitchFamily="66" charset="0"/>
              </a:rPr>
              <a:t>ο </a:t>
            </a:r>
            <a:r>
              <a:rPr lang="el-GR" sz="2800" dirty="0" err="1">
                <a:solidFill>
                  <a:schemeClr val="bg1"/>
                </a:solidFill>
                <a:latin typeface="Monotype Corsiva" panose="03010101010201010101" pitchFamily="66" charset="0"/>
              </a:rPr>
              <a:t>Brook</a:t>
            </a:r>
            <a:r>
              <a:rPr lang="el-GR" sz="2800" dirty="0">
                <a:solidFill>
                  <a:schemeClr val="bg1"/>
                </a:solidFill>
                <a:latin typeface="Monotype Corsiva" panose="03010101010201010101" pitchFamily="66" charset="0"/>
              </a:rPr>
              <a:t> την χαρακτήριζε ως την πιο </a:t>
            </a:r>
            <a:r>
              <a:rPr lang="el-GR" sz="2800" dirty="0" err="1">
                <a:solidFill>
                  <a:schemeClr val="bg1"/>
                </a:solidFill>
                <a:latin typeface="Monotype Corsiva" panose="03010101010201010101" pitchFamily="66" charset="0"/>
              </a:rPr>
              <a:t>γαλβανιστική</a:t>
            </a:r>
            <a:r>
              <a:rPr lang="el-GR" sz="2800" dirty="0">
                <a:solidFill>
                  <a:schemeClr val="bg1"/>
                </a:solidFill>
                <a:latin typeface="Monotype Corsiva" panose="03010101010201010101" pitchFamily="66" charset="0"/>
              </a:rPr>
              <a:t> σκηνοθέτη του 20ου αιώνα, ήταν  σκηνοθέτης </a:t>
            </a:r>
            <a:endParaRPr lang="en-US" sz="2800" dirty="0">
              <a:solidFill>
                <a:schemeClr val="bg1"/>
              </a:solidFill>
              <a:latin typeface="Monotype Corsiva" panose="03010101010201010101" pitchFamily="66" charset="0"/>
            </a:endParaRPr>
          </a:p>
          <a:p>
            <a:endParaRPr lang="en-US" sz="2800" dirty="0">
              <a:solidFill>
                <a:schemeClr val="bg1"/>
              </a:solidFill>
              <a:latin typeface="Monotype Corsiva" panose="03010101010201010101" pitchFamily="66" charset="0"/>
            </a:endParaRPr>
          </a:p>
          <a:p>
            <a:r>
              <a:rPr lang="el-GR" sz="2800" dirty="0">
                <a:solidFill>
                  <a:schemeClr val="bg1"/>
                </a:solidFill>
                <a:latin typeface="Monotype Corsiva" panose="03010101010201010101" pitchFamily="66" charset="0"/>
              </a:rPr>
              <a:t>Θεωρείται η μητέρα του ΄΄μοντέρνου θεάτρου΄΄</a:t>
            </a:r>
          </a:p>
          <a:p>
            <a:r>
              <a:rPr lang="el-GR" sz="2800" dirty="0">
                <a:solidFill>
                  <a:schemeClr val="bg1"/>
                </a:solidFill>
                <a:latin typeface="Monotype Corsiva" panose="03010101010201010101" pitchFamily="66" charset="0"/>
              </a:rPr>
              <a:t>Έδινε έμφαση στον τόνο της φωνής, στον αυτοσχεδιασμό και στην κίνηση</a:t>
            </a:r>
          </a:p>
          <a:p>
            <a:r>
              <a:rPr lang="el-GR" sz="2800" dirty="0">
                <a:solidFill>
                  <a:schemeClr val="bg1"/>
                </a:solidFill>
                <a:latin typeface="Monotype Corsiva" panose="03010101010201010101" pitchFamily="66" charset="0"/>
              </a:rPr>
              <a:t>Έβαζε την φυσικότητα του θεάτρου πάνω από τον διάλογο, επηρεάζοντας με αυτή την τεχνική πολλούς από τους σκηνοθέτες του 20ου αιώνα. </a:t>
            </a:r>
          </a:p>
          <a:p>
            <a:r>
              <a:rPr lang="el-GR" sz="2800" dirty="0">
                <a:solidFill>
                  <a:schemeClr val="bg1"/>
                </a:solidFill>
                <a:latin typeface="Monotype Corsiva" panose="03010101010201010101" pitchFamily="66" charset="0"/>
              </a:rPr>
              <a:t>Πίστευε ότι τα θεατρικά έργα έπρεπε να είναι επίκαιρα και να αφορούν θέματα ιστορικά, πολιτικά, κοινωνικά.</a:t>
            </a:r>
          </a:p>
          <a:p>
            <a:endParaRPr lang="el-GR" dirty="0"/>
          </a:p>
        </p:txBody>
      </p:sp>
    </p:spTree>
    <p:extLst>
      <p:ext uri="{BB962C8B-B14F-4D97-AF65-F5344CB8AC3E}">
        <p14:creationId xmlns:p14="http://schemas.microsoft.com/office/powerpoint/2010/main" val="1583430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8C68C96-0528-4188-8870-759329B90A20}"/>
              </a:ext>
            </a:extLst>
          </p:cNvPr>
          <p:cNvSpPr>
            <a:spLocks noGrp="1"/>
          </p:cNvSpPr>
          <p:nvPr>
            <p:ph type="title"/>
          </p:nvPr>
        </p:nvSpPr>
        <p:spPr>
          <a:xfrm>
            <a:off x="609480" y="380438"/>
            <a:ext cx="10972440" cy="626325"/>
          </a:xfrm>
        </p:spPr>
        <p:txBody>
          <a:bodyPr/>
          <a:lstStyle/>
          <a:p>
            <a:r>
              <a:rPr lang="en-US" dirty="0">
                <a:solidFill>
                  <a:schemeClr val="bg1"/>
                </a:solidFill>
                <a:latin typeface="Monotype Corsiva" panose="03010101010201010101" pitchFamily="66" charset="0"/>
              </a:rPr>
              <a:t>JERZY GROTOWSKI</a:t>
            </a:r>
            <a:endParaRPr lang="el-GR" dirty="0">
              <a:solidFill>
                <a:schemeClr val="bg1"/>
              </a:solidFill>
              <a:latin typeface="Monotype Corsiva" panose="03010101010201010101" pitchFamily="66" charset="0"/>
            </a:endParaRPr>
          </a:p>
        </p:txBody>
      </p:sp>
      <p:sp>
        <p:nvSpPr>
          <p:cNvPr id="3" name="Υπότιτλος 2">
            <a:extLst>
              <a:ext uri="{FF2B5EF4-FFF2-40B4-BE49-F238E27FC236}">
                <a16:creationId xmlns:a16="http://schemas.microsoft.com/office/drawing/2014/main" id="{34D3571F-003B-4A19-B045-526EE83216E7}"/>
              </a:ext>
            </a:extLst>
          </p:cNvPr>
          <p:cNvSpPr>
            <a:spLocks noGrp="1"/>
          </p:cNvSpPr>
          <p:nvPr>
            <p:ph type="subTitle"/>
          </p:nvPr>
        </p:nvSpPr>
        <p:spPr>
          <a:xfrm>
            <a:off x="609480" y="1563217"/>
            <a:ext cx="10972440" cy="5041380"/>
          </a:xfrm>
        </p:spPr>
        <p:txBody>
          <a:bodyPr/>
          <a:lstStyle/>
          <a:p>
            <a:pPr marL="0" indent="0">
              <a:buNone/>
            </a:pPr>
            <a:r>
              <a:rPr lang="el-GR" sz="2000" dirty="0">
                <a:solidFill>
                  <a:schemeClr val="bg1"/>
                </a:solidFill>
                <a:latin typeface="Monotype Corsiva" panose="03010101010201010101" pitchFamily="66" charset="0"/>
              </a:rPr>
              <a:t>ο </a:t>
            </a:r>
            <a:r>
              <a:rPr lang="en-US" sz="2000" dirty="0">
                <a:solidFill>
                  <a:schemeClr val="bg1"/>
                </a:solidFill>
                <a:latin typeface="Monotype Corsiva" panose="03010101010201010101" pitchFamily="66" charset="0"/>
              </a:rPr>
              <a:t>Brook</a:t>
            </a:r>
            <a:r>
              <a:rPr lang="el-GR" sz="2000" dirty="0">
                <a:solidFill>
                  <a:schemeClr val="bg1"/>
                </a:solidFill>
                <a:latin typeface="Monotype Corsiva" panose="03010101010201010101" pitchFamily="66" charset="0"/>
              </a:rPr>
              <a:t> υποστηρίζει σταθερά τις θεατρικές του δραστηριότητες από το 1960, θεωρείται ΄΄πατέρας΄΄ του σύγχρονου θεάτρου, σκηνοθέτης και συγγραφέας</a:t>
            </a:r>
            <a:endParaRPr lang="en-US" sz="2000" dirty="0">
              <a:solidFill>
                <a:schemeClr val="bg1"/>
              </a:solidFill>
              <a:latin typeface="Monotype Corsiva" panose="03010101010201010101" pitchFamily="66" charset="0"/>
            </a:endParaRPr>
          </a:p>
          <a:p>
            <a:pPr marL="0" indent="0">
              <a:buNone/>
            </a:pPr>
            <a:endParaRPr lang="en-US" sz="2000" dirty="0">
              <a:solidFill>
                <a:schemeClr val="bg1"/>
              </a:solidFill>
              <a:latin typeface="Monotype Corsiva" panose="03010101010201010101" pitchFamily="66" charset="0"/>
            </a:endParaRPr>
          </a:p>
          <a:p>
            <a:pPr marL="0" indent="0">
              <a:buNone/>
            </a:pPr>
            <a:r>
              <a:rPr lang="en-US" sz="2000" b="1" dirty="0">
                <a:solidFill>
                  <a:schemeClr val="bg1"/>
                </a:solidFill>
                <a:latin typeface="Monotype Corsiva" panose="03010101010201010101" pitchFamily="66" charset="0"/>
              </a:rPr>
              <a:t>GROTOWSKI</a:t>
            </a:r>
            <a:endParaRPr lang="el-GR" sz="2000" b="1" dirty="0">
              <a:solidFill>
                <a:schemeClr val="bg1"/>
              </a:solidFill>
              <a:latin typeface="Monotype Corsiva" panose="03010101010201010101" pitchFamily="66" charset="0"/>
            </a:endParaRPr>
          </a:p>
          <a:p>
            <a:pPr marL="0" indent="0">
              <a:buNone/>
            </a:pPr>
            <a:endParaRPr lang="el-GR" sz="2000" b="1" dirty="0">
              <a:solidFill>
                <a:schemeClr val="bg1"/>
              </a:solidFill>
              <a:latin typeface="Monotype Corsiva" panose="03010101010201010101" pitchFamily="66" charset="0"/>
            </a:endParaRPr>
          </a:p>
          <a:p>
            <a:r>
              <a:rPr lang="el-GR" sz="2000" dirty="0">
                <a:solidFill>
                  <a:schemeClr val="bg1"/>
                </a:solidFill>
                <a:latin typeface="Monotype Corsiva" panose="03010101010201010101" pitchFamily="66" charset="0"/>
              </a:rPr>
              <a:t>Έχει γράψει το βιβλίο ΄΄Το φτωχό θέατρο΄΄ όπου τονίζεται η εξάλειψη όλων όσων είναι περιττά από αυτό όπως τα ηχητικά και φωτιστικά εφέ, τα σκηνικά κ.α. </a:t>
            </a:r>
          </a:p>
          <a:p>
            <a:r>
              <a:rPr lang="el-GR" sz="2000" dirty="0">
                <a:solidFill>
                  <a:schemeClr val="bg1"/>
                </a:solidFill>
                <a:latin typeface="Monotype Corsiva" panose="03010101010201010101" pitchFamily="66" charset="0"/>
              </a:rPr>
              <a:t>Δεν θεωρούσε ότι υπάρχουν συγκεκριμένοι χώροι για την παράσταση</a:t>
            </a:r>
          </a:p>
          <a:p>
            <a:r>
              <a:rPr lang="el-GR" sz="2000" dirty="0">
                <a:solidFill>
                  <a:schemeClr val="bg1"/>
                </a:solidFill>
                <a:latin typeface="Monotype Corsiva" panose="03010101010201010101" pitchFamily="66" charset="0"/>
              </a:rPr>
              <a:t>Ο ηθοποιός μπορεί να έρχεται σε άμεση επαφή με τους θεατές</a:t>
            </a:r>
          </a:p>
          <a:p>
            <a:r>
              <a:rPr lang="el-GR" sz="2000" dirty="0">
                <a:solidFill>
                  <a:schemeClr val="bg1"/>
                </a:solidFill>
                <a:latin typeface="Monotype Corsiva" panose="03010101010201010101" pitchFamily="66" charset="0"/>
              </a:rPr>
              <a:t>Υποστήριζε πως όταν ο θεατής τοποθετηθεί σε έναν φωτισμένο χώρο τότε λαμβάνει μέρος και εκείνος στην παράσταση, είναι δηλαδή ορατός</a:t>
            </a:r>
          </a:p>
          <a:p>
            <a:r>
              <a:rPr lang="el-GR" sz="2000" dirty="0">
                <a:solidFill>
                  <a:schemeClr val="bg1"/>
                </a:solidFill>
                <a:latin typeface="Monotype Corsiva" panose="03010101010201010101" pitchFamily="66" charset="0"/>
              </a:rPr>
              <a:t>Ο ηθοποιός μπορεί να ΄΄μετατρέψει΄΄ τα αντικείμενα που έχει σε οτιδήποτε άλλο όπως για παράδειγμα το πάτωμα, σε θάλασσα</a:t>
            </a:r>
          </a:p>
          <a:p>
            <a:pPr marL="0" indent="0">
              <a:buNone/>
            </a:pPr>
            <a:r>
              <a:rPr lang="en-US" sz="2000" b="1" dirty="0">
                <a:solidFill>
                  <a:schemeClr val="bg1"/>
                </a:solidFill>
                <a:latin typeface="Monotype Corsiva" panose="03010101010201010101" pitchFamily="66" charset="0"/>
              </a:rPr>
              <a:t>BROOK</a:t>
            </a:r>
            <a:endParaRPr lang="el-GR" sz="2000" b="1" dirty="0">
              <a:solidFill>
                <a:schemeClr val="bg1"/>
              </a:solidFill>
              <a:latin typeface="Monotype Corsiva" panose="03010101010201010101" pitchFamily="66" charset="0"/>
            </a:endParaRPr>
          </a:p>
          <a:p>
            <a:pPr marL="0" indent="0">
              <a:buNone/>
            </a:pPr>
            <a:endParaRPr lang="en-US" sz="2000" b="1" dirty="0">
              <a:solidFill>
                <a:schemeClr val="bg1"/>
              </a:solidFill>
              <a:latin typeface="Monotype Corsiva" panose="03010101010201010101" pitchFamily="66" charset="0"/>
            </a:endParaRPr>
          </a:p>
          <a:p>
            <a:r>
              <a:rPr lang="el-GR" sz="2000" dirty="0">
                <a:solidFill>
                  <a:schemeClr val="bg1"/>
                </a:solidFill>
                <a:latin typeface="Monotype Corsiva" panose="03010101010201010101" pitchFamily="66" charset="0"/>
              </a:rPr>
              <a:t>Ασπάζεται τις απόψεις του </a:t>
            </a:r>
          </a:p>
          <a:p>
            <a:pPr marL="0" indent="0">
              <a:buNone/>
            </a:pPr>
            <a:endParaRPr lang="el-GR" dirty="0"/>
          </a:p>
        </p:txBody>
      </p:sp>
    </p:spTree>
    <p:extLst>
      <p:ext uri="{BB962C8B-B14F-4D97-AF65-F5344CB8AC3E}">
        <p14:creationId xmlns:p14="http://schemas.microsoft.com/office/powerpoint/2010/main" val="292395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2026840" y="199080"/>
            <a:ext cx="10352880" cy="90252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l-GR" sz="4000" b="0" strike="noStrike" spc="-1" dirty="0">
                <a:solidFill>
                  <a:srgbClr val="E3E3E3"/>
                </a:solidFill>
                <a:latin typeface="Monotype Corsiva" panose="03010101010201010101" pitchFamily="66" charset="0"/>
              </a:rPr>
              <a:t>Τεχνικές του </a:t>
            </a:r>
            <a:r>
              <a:rPr lang="el-GR" sz="4000" b="0" strike="noStrike" spc="-1" dirty="0" err="1">
                <a:solidFill>
                  <a:srgbClr val="E3E3E3"/>
                </a:solidFill>
                <a:latin typeface="Monotype Corsiva" panose="03010101010201010101" pitchFamily="66" charset="0"/>
              </a:rPr>
              <a:t>Brook</a:t>
            </a:r>
            <a:endParaRPr lang="el-GR" sz="4000" b="0" strike="noStrike" spc="-1" dirty="0">
              <a:latin typeface="Monotype Corsiva" panose="03010101010201010101" pitchFamily="66" charset="0"/>
            </a:endParaRPr>
          </a:p>
        </p:txBody>
      </p:sp>
      <p:sp>
        <p:nvSpPr>
          <p:cNvPr id="122" name="CustomShape 2"/>
          <p:cNvSpPr/>
          <p:nvPr/>
        </p:nvSpPr>
        <p:spPr>
          <a:xfrm>
            <a:off x="632180" y="1315258"/>
            <a:ext cx="5644440" cy="5242182"/>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ormAutofit fontScale="86500" lnSpcReduction="10000"/>
          </a:bodyPr>
          <a:lstStyle/>
          <a:p>
            <a:pPr marL="343080" indent="-305280">
              <a:lnSpc>
                <a:spcPct val="100000"/>
              </a:lnSpc>
              <a:spcBef>
                <a:spcPts val="400"/>
              </a:spcBef>
              <a:spcAft>
                <a:spcPts val="601"/>
              </a:spcAft>
              <a:buClr>
                <a:srgbClr val="DADADA"/>
              </a:buClr>
              <a:buSzPct val="70000"/>
              <a:buFont typeface="Wingdings 2" charset="2"/>
              <a:buChar char=""/>
            </a:pPr>
            <a:r>
              <a:rPr lang="el-GR" sz="2600" b="0" strike="noStrike" spc="-1" dirty="0">
                <a:solidFill>
                  <a:srgbClr val="E3E3E3"/>
                </a:solidFill>
                <a:latin typeface="Monotype Corsiva" panose="03010101010201010101" pitchFamily="66" charset="0"/>
              </a:rPr>
              <a:t>ο Μπρουκ επιδιώκει την απόλυτη συμπύκνωση και απλότητα, ένα θέατρο χωρίς εξωτερικά στηρίγματα, θέατρο στην άδεια σκηνή και στο άπλετο φως, όπου το μόνο που έχει σημασία είναι αυτό που μεταφέρουν οι άνθρωποι (ερμηνευτές και θεατές) ο ένας στον άλλον. Αντλεί από παντού, συνδυάζει διαφορετικά στυλ, εκμεταλλεύεται τις δυνατότητες των σκηνικών μηχανών για να αποσπάσει τον αγαπημένο του Σαίξπηρ από την πλήξη της ακαδημαϊκής αντιμετώπισης. Το 1947 η παράστασή του «Ρωμαίος και Ιουλιέτα» («άγρια, βίαιη και καθόλου ρομαντική» την περιγράφει ο ίδιος) στο </a:t>
            </a:r>
            <a:r>
              <a:rPr lang="el-GR" sz="2600" b="0" strike="noStrike" spc="-1" dirty="0" err="1">
                <a:solidFill>
                  <a:srgbClr val="E3E3E3"/>
                </a:solidFill>
                <a:latin typeface="Monotype Corsiva" panose="03010101010201010101" pitchFamily="66" charset="0"/>
              </a:rPr>
              <a:t>Στρατφορντ</a:t>
            </a:r>
            <a:r>
              <a:rPr lang="el-GR" sz="2600" b="0" strike="noStrike" spc="-1" dirty="0">
                <a:solidFill>
                  <a:srgbClr val="E3E3E3"/>
                </a:solidFill>
                <a:latin typeface="Monotype Corsiva" panose="03010101010201010101" pitchFamily="66" charset="0"/>
              </a:rPr>
              <a:t>.</a:t>
            </a:r>
            <a:endParaRPr lang="el-GR" sz="2600" b="0" strike="noStrike" spc="-1" dirty="0">
              <a:latin typeface="Monotype Corsiva" panose="03010101010201010101" pitchFamily="66" charset="0"/>
            </a:endParaRPr>
          </a:p>
          <a:p>
            <a:pPr marL="343080" indent="-305280">
              <a:lnSpc>
                <a:spcPct val="100000"/>
              </a:lnSpc>
              <a:spcBef>
                <a:spcPts val="400"/>
              </a:spcBef>
              <a:spcAft>
                <a:spcPts val="601"/>
              </a:spcAft>
              <a:buClr>
                <a:srgbClr val="DADADA"/>
              </a:buClr>
              <a:buSzPct val="70000"/>
              <a:buFont typeface="Wingdings 2" charset="2"/>
              <a:buChar char=""/>
            </a:pPr>
            <a:r>
              <a:rPr lang="el-GR" sz="2600" b="0" strike="noStrike" spc="-1" dirty="0">
                <a:solidFill>
                  <a:srgbClr val="E3E3E3"/>
                </a:solidFill>
                <a:latin typeface="Monotype Corsiva" panose="03010101010201010101" pitchFamily="66" charset="0"/>
              </a:rPr>
              <a:t>Αυτά τα σπουδαία που κατάφερε είναι μέρος πια της θεατρικής/σκηνικής μας παιδείας.</a:t>
            </a:r>
            <a:endParaRPr lang="el-GR" sz="2600" b="0" strike="noStrike" spc="-1" dirty="0">
              <a:latin typeface="Monotype Corsiva" panose="03010101010201010101" pitchFamily="66" charset="0"/>
            </a:endParaRPr>
          </a:p>
          <a:p>
            <a:pPr>
              <a:lnSpc>
                <a:spcPct val="100000"/>
              </a:lnSpc>
              <a:spcBef>
                <a:spcPts val="400"/>
              </a:spcBef>
              <a:spcAft>
                <a:spcPts val="601"/>
              </a:spcAft>
            </a:pPr>
            <a:endParaRPr lang="el-GR" sz="2000" b="0" strike="noStrike" spc="-1" dirty="0">
              <a:latin typeface="Arial"/>
            </a:endParaRPr>
          </a:p>
          <a:p>
            <a:pPr marL="37080">
              <a:lnSpc>
                <a:spcPct val="100000"/>
              </a:lnSpc>
              <a:spcBef>
                <a:spcPts val="400"/>
              </a:spcBef>
              <a:spcAft>
                <a:spcPts val="601"/>
              </a:spcAft>
            </a:pPr>
            <a:endParaRPr lang="el-GR" sz="2000" b="0" strike="noStrike" spc="-1" dirty="0">
              <a:latin typeface="Arial"/>
            </a:endParaRPr>
          </a:p>
        </p:txBody>
      </p:sp>
      <p:pic>
        <p:nvPicPr>
          <p:cNvPr id="123" name="Εικόνα 3"/>
          <p:cNvPicPr/>
          <p:nvPr/>
        </p:nvPicPr>
        <p:blipFill>
          <a:blip r:embed="rId2"/>
          <a:stretch/>
        </p:blipFill>
        <p:spPr>
          <a:xfrm>
            <a:off x="6724080" y="1896480"/>
            <a:ext cx="4687200" cy="385992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BE2CF76-CDF1-4DAD-A127-FB30E7B9C084}"/>
              </a:ext>
            </a:extLst>
          </p:cNvPr>
          <p:cNvSpPr>
            <a:spLocks noGrp="1"/>
          </p:cNvSpPr>
          <p:nvPr>
            <p:ph type="title"/>
          </p:nvPr>
        </p:nvSpPr>
        <p:spPr>
          <a:xfrm>
            <a:off x="4325040" y="298220"/>
            <a:ext cx="4423440" cy="626325"/>
          </a:xfrm>
        </p:spPr>
        <p:txBody>
          <a:bodyPr/>
          <a:lstStyle/>
          <a:p>
            <a:r>
              <a:rPr lang="el-GR" dirty="0">
                <a:solidFill>
                  <a:schemeClr val="bg1"/>
                </a:solidFill>
                <a:latin typeface="Monotype Corsiva" panose="03010101010201010101" pitchFamily="66" charset="0"/>
              </a:rPr>
              <a:t>ΣΥΝΕΡΓΑΤΕΣ</a:t>
            </a:r>
          </a:p>
        </p:txBody>
      </p:sp>
      <p:sp>
        <p:nvSpPr>
          <p:cNvPr id="3" name="Θέση κειμένου 2">
            <a:extLst>
              <a:ext uri="{FF2B5EF4-FFF2-40B4-BE49-F238E27FC236}">
                <a16:creationId xmlns:a16="http://schemas.microsoft.com/office/drawing/2014/main" id="{C1F7A1B7-6121-4C95-B824-8A7F93AE924A}"/>
              </a:ext>
            </a:extLst>
          </p:cNvPr>
          <p:cNvSpPr>
            <a:spLocks noGrp="1"/>
          </p:cNvSpPr>
          <p:nvPr>
            <p:ph type="body"/>
          </p:nvPr>
        </p:nvSpPr>
        <p:spPr>
          <a:xfrm>
            <a:off x="579576" y="1251334"/>
            <a:ext cx="5354280" cy="3451714"/>
          </a:xfrm>
        </p:spPr>
        <p:txBody>
          <a:bodyPr/>
          <a:lstStyle/>
          <a:p>
            <a:pPr marL="0" indent="0">
              <a:buNone/>
            </a:pPr>
            <a:r>
              <a:rPr lang="en-US" sz="2800" dirty="0">
                <a:solidFill>
                  <a:schemeClr val="bg1"/>
                </a:solidFill>
                <a:latin typeface="Monotype Corsiva" panose="03010101010201010101" pitchFamily="66" charset="0"/>
              </a:rPr>
              <a:t>Paul Scofield                  Glenda Jackson </a:t>
            </a:r>
          </a:p>
          <a:p>
            <a:pPr marL="0" indent="0">
              <a:buNone/>
            </a:pPr>
            <a:endParaRPr lang="en-US" dirty="0">
              <a:solidFill>
                <a:schemeClr val="bg1"/>
              </a:solidFill>
              <a:latin typeface="Monotype Corsiva" panose="03010101010201010101" pitchFamily="66" charset="0"/>
            </a:endParaRPr>
          </a:p>
          <a:p>
            <a:pPr marL="0" indent="0">
              <a:buNone/>
            </a:pPr>
            <a:endParaRPr lang="en-US" dirty="0">
              <a:solidFill>
                <a:schemeClr val="bg1"/>
              </a:solidFill>
              <a:latin typeface="Monotype Corsiva" panose="03010101010201010101" pitchFamily="66" charset="0"/>
            </a:endParaRPr>
          </a:p>
          <a:p>
            <a:pPr marL="0" indent="0">
              <a:buNone/>
            </a:pPr>
            <a:endParaRPr lang="en-US" dirty="0">
              <a:solidFill>
                <a:schemeClr val="bg1"/>
              </a:solidFill>
              <a:latin typeface="Monotype Corsiva" panose="03010101010201010101" pitchFamily="66" charset="0"/>
            </a:endParaRPr>
          </a:p>
          <a:p>
            <a:pPr marL="0" indent="0">
              <a:buNone/>
            </a:pPr>
            <a:endParaRPr lang="en-US" dirty="0">
              <a:solidFill>
                <a:schemeClr val="bg1"/>
              </a:solidFill>
              <a:latin typeface="Monotype Corsiva" panose="03010101010201010101" pitchFamily="66" charset="0"/>
            </a:endParaRPr>
          </a:p>
          <a:p>
            <a:pPr marL="0" indent="0">
              <a:buNone/>
            </a:pPr>
            <a:r>
              <a:rPr lang="el-GR" dirty="0">
                <a:solidFill>
                  <a:schemeClr val="bg1"/>
                </a:solidFill>
                <a:latin typeface="Monotype Corsiva" panose="03010101010201010101" pitchFamily="66" charset="0"/>
              </a:rPr>
              <a:t>              </a:t>
            </a:r>
            <a:r>
              <a:rPr lang="en-US" sz="2800" dirty="0">
                <a:solidFill>
                  <a:schemeClr val="bg1"/>
                </a:solidFill>
                <a:latin typeface="Monotype Corsiva" panose="03010101010201010101" pitchFamily="66" charset="0"/>
              </a:rPr>
              <a:t>Sally Jacobs </a:t>
            </a:r>
          </a:p>
        </p:txBody>
      </p:sp>
      <p:sp>
        <p:nvSpPr>
          <p:cNvPr id="4" name="Θέση κειμένου 3">
            <a:extLst>
              <a:ext uri="{FF2B5EF4-FFF2-40B4-BE49-F238E27FC236}">
                <a16:creationId xmlns:a16="http://schemas.microsoft.com/office/drawing/2014/main" id="{FF6FC08A-D74A-4457-942C-69EE876BAEBC}"/>
              </a:ext>
            </a:extLst>
          </p:cNvPr>
          <p:cNvSpPr>
            <a:spLocks noGrp="1"/>
          </p:cNvSpPr>
          <p:nvPr>
            <p:ph type="body"/>
          </p:nvPr>
        </p:nvSpPr>
        <p:spPr>
          <a:xfrm>
            <a:off x="6339831" y="1140535"/>
            <a:ext cx="5354280" cy="3673313"/>
          </a:xfrm>
        </p:spPr>
        <p:txBody>
          <a:bodyPr/>
          <a:lstStyle/>
          <a:p>
            <a:pPr marL="0" indent="0">
              <a:buNone/>
            </a:pPr>
            <a:r>
              <a:rPr lang="en-US" dirty="0">
                <a:solidFill>
                  <a:schemeClr val="bg1"/>
                </a:solidFill>
                <a:latin typeface="Monotype Corsiva" panose="03010101010201010101" pitchFamily="66" charset="0"/>
              </a:rPr>
              <a:t>      </a:t>
            </a:r>
            <a:r>
              <a:rPr lang="en-US" sz="2600" dirty="0">
                <a:solidFill>
                  <a:schemeClr val="bg1"/>
                </a:solidFill>
                <a:latin typeface="Monotype Corsiva" panose="03010101010201010101" pitchFamily="66" charset="0"/>
              </a:rPr>
              <a:t>Ted Hughes                William Golding</a:t>
            </a:r>
          </a:p>
          <a:p>
            <a:pPr marL="0" indent="0">
              <a:buNone/>
            </a:pPr>
            <a:endParaRPr lang="en-US" dirty="0">
              <a:solidFill>
                <a:schemeClr val="bg1"/>
              </a:solidFill>
              <a:latin typeface="Monotype Corsiva" panose="03010101010201010101" pitchFamily="66" charset="0"/>
            </a:endParaRPr>
          </a:p>
          <a:p>
            <a:pPr marL="0" indent="0">
              <a:buNone/>
            </a:pPr>
            <a:endParaRPr lang="en-US" dirty="0">
              <a:solidFill>
                <a:schemeClr val="bg1"/>
              </a:solidFill>
              <a:latin typeface="Monotype Corsiva" panose="03010101010201010101" pitchFamily="66" charset="0"/>
            </a:endParaRPr>
          </a:p>
          <a:p>
            <a:pPr marL="0" indent="0">
              <a:buNone/>
            </a:pPr>
            <a:endParaRPr lang="en-US" dirty="0">
              <a:solidFill>
                <a:schemeClr val="bg1"/>
              </a:solidFill>
              <a:latin typeface="Monotype Corsiva" panose="03010101010201010101" pitchFamily="66" charset="0"/>
            </a:endParaRPr>
          </a:p>
          <a:p>
            <a:pPr marL="0" indent="0">
              <a:buNone/>
            </a:pPr>
            <a:endParaRPr lang="en-US" dirty="0">
              <a:solidFill>
                <a:schemeClr val="bg1"/>
              </a:solidFill>
              <a:latin typeface="Monotype Corsiva" panose="03010101010201010101" pitchFamily="66" charset="0"/>
            </a:endParaRPr>
          </a:p>
          <a:p>
            <a:pPr marL="0" indent="0">
              <a:buNone/>
            </a:pPr>
            <a:r>
              <a:rPr lang="el-GR" dirty="0">
                <a:solidFill>
                  <a:schemeClr val="bg1"/>
                </a:solidFill>
                <a:latin typeface="Monotype Corsiva" panose="03010101010201010101" pitchFamily="66" charset="0"/>
              </a:rPr>
              <a:t>            </a:t>
            </a:r>
            <a:r>
              <a:rPr lang="en-US" sz="2800" dirty="0">
                <a:solidFill>
                  <a:schemeClr val="bg1"/>
                </a:solidFill>
                <a:latin typeface="Monotype Corsiva" panose="03010101010201010101" pitchFamily="66" charset="0"/>
              </a:rPr>
              <a:t>Jean Claude </a:t>
            </a:r>
            <a:r>
              <a:rPr lang="en-US" sz="2800" dirty="0" err="1">
                <a:solidFill>
                  <a:schemeClr val="bg1"/>
                </a:solidFill>
                <a:latin typeface="Monotype Corsiva" panose="03010101010201010101" pitchFamily="66" charset="0"/>
              </a:rPr>
              <a:t>carriere</a:t>
            </a:r>
            <a:r>
              <a:rPr lang="en-US" sz="2800" dirty="0">
                <a:solidFill>
                  <a:schemeClr val="bg1"/>
                </a:solidFill>
                <a:latin typeface="Monotype Corsiva" panose="03010101010201010101" pitchFamily="66" charset="0"/>
              </a:rPr>
              <a:t> </a:t>
            </a:r>
            <a:endParaRPr lang="el-GR" sz="2800" dirty="0">
              <a:solidFill>
                <a:schemeClr val="bg1"/>
              </a:solidFill>
              <a:latin typeface="Monotype Corsiva" panose="03010101010201010101" pitchFamily="66" charset="0"/>
            </a:endParaRPr>
          </a:p>
        </p:txBody>
      </p:sp>
      <p:pic>
        <p:nvPicPr>
          <p:cNvPr id="5" name="Εικόνα 4">
            <a:extLst>
              <a:ext uri="{FF2B5EF4-FFF2-40B4-BE49-F238E27FC236}">
                <a16:creationId xmlns:a16="http://schemas.microsoft.com/office/drawing/2014/main" id="{BA110EA8-F201-40E1-9C8B-A207C84CCBCF}"/>
              </a:ext>
            </a:extLst>
          </p:cNvPr>
          <p:cNvPicPr>
            <a:picLocks noChangeAspect="1"/>
          </p:cNvPicPr>
          <p:nvPr/>
        </p:nvPicPr>
        <p:blipFill>
          <a:blip r:embed="rId2"/>
          <a:stretch>
            <a:fillRect/>
          </a:stretch>
        </p:blipFill>
        <p:spPr>
          <a:xfrm>
            <a:off x="605760" y="1698269"/>
            <a:ext cx="1885950" cy="2419350"/>
          </a:xfrm>
          <a:prstGeom prst="rect">
            <a:avLst/>
          </a:prstGeom>
        </p:spPr>
      </p:pic>
      <p:pic>
        <p:nvPicPr>
          <p:cNvPr id="6" name="Εικόνα 5">
            <a:extLst>
              <a:ext uri="{FF2B5EF4-FFF2-40B4-BE49-F238E27FC236}">
                <a16:creationId xmlns:a16="http://schemas.microsoft.com/office/drawing/2014/main" id="{1951C9A8-95F0-4347-B157-AD4329034740}"/>
              </a:ext>
            </a:extLst>
          </p:cNvPr>
          <p:cNvPicPr>
            <a:picLocks noChangeAspect="1"/>
          </p:cNvPicPr>
          <p:nvPr/>
        </p:nvPicPr>
        <p:blipFill>
          <a:blip r:embed="rId3"/>
          <a:stretch>
            <a:fillRect/>
          </a:stretch>
        </p:blipFill>
        <p:spPr>
          <a:xfrm>
            <a:off x="3877305" y="1698268"/>
            <a:ext cx="1552575" cy="2419351"/>
          </a:xfrm>
          <a:prstGeom prst="rect">
            <a:avLst/>
          </a:prstGeom>
        </p:spPr>
      </p:pic>
      <p:pic>
        <p:nvPicPr>
          <p:cNvPr id="7" name="Εικόνα 6">
            <a:extLst>
              <a:ext uri="{FF2B5EF4-FFF2-40B4-BE49-F238E27FC236}">
                <a16:creationId xmlns:a16="http://schemas.microsoft.com/office/drawing/2014/main" id="{EC5EC2F1-8FC9-4B48-9809-E3E0297A8BF6}"/>
              </a:ext>
            </a:extLst>
          </p:cNvPr>
          <p:cNvPicPr>
            <a:picLocks noChangeAspect="1"/>
          </p:cNvPicPr>
          <p:nvPr/>
        </p:nvPicPr>
        <p:blipFill>
          <a:blip r:embed="rId4"/>
          <a:stretch>
            <a:fillRect/>
          </a:stretch>
        </p:blipFill>
        <p:spPr>
          <a:xfrm>
            <a:off x="2217766" y="4564554"/>
            <a:ext cx="1743075" cy="2293447"/>
          </a:xfrm>
          <a:prstGeom prst="rect">
            <a:avLst/>
          </a:prstGeom>
        </p:spPr>
      </p:pic>
      <p:pic>
        <p:nvPicPr>
          <p:cNvPr id="8" name="Εικόνα 7">
            <a:extLst>
              <a:ext uri="{FF2B5EF4-FFF2-40B4-BE49-F238E27FC236}">
                <a16:creationId xmlns:a16="http://schemas.microsoft.com/office/drawing/2014/main" id="{B1BB39DC-2A3C-4A43-85C8-4336D312AD2B}"/>
              </a:ext>
            </a:extLst>
          </p:cNvPr>
          <p:cNvPicPr>
            <a:picLocks noChangeAspect="1"/>
          </p:cNvPicPr>
          <p:nvPr/>
        </p:nvPicPr>
        <p:blipFill>
          <a:blip r:embed="rId5"/>
          <a:stretch>
            <a:fillRect/>
          </a:stretch>
        </p:blipFill>
        <p:spPr>
          <a:xfrm>
            <a:off x="6766718" y="1698269"/>
            <a:ext cx="1863969" cy="2419350"/>
          </a:xfrm>
          <a:prstGeom prst="rect">
            <a:avLst/>
          </a:prstGeom>
        </p:spPr>
      </p:pic>
      <p:pic>
        <p:nvPicPr>
          <p:cNvPr id="9" name="Εικόνα 8">
            <a:extLst>
              <a:ext uri="{FF2B5EF4-FFF2-40B4-BE49-F238E27FC236}">
                <a16:creationId xmlns:a16="http://schemas.microsoft.com/office/drawing/2014/main" id="{627AC0A1-61A2-4146-8E61-58F8753FB2BF}"/>
              </a:ext>
            </a:extLst>
          </p:cNvPr>
          <p:cNvPicPr>
            <a:picLocks noChangeAspect="1"/>
          </p:cNvPicPr>
          <p:nvPr/>
        </p:nvPicPr>
        <p:blipFill>
          <a:blip r:embed="rId6"/>
          <a:stretch>
            <a:fillRect/>
          </a:stretch>
        </p:blipFill>
        <p:spPr>
          <a:xfrm>
            <a:off x="9712309" y="1698270"/>
            <a:ext cx="1838325" cy="2419350"/>
          </a:xfrm>
          <a:prstGeom prst="rect">
            <a:avLst/>
          </a:prstGeom>
        </p:spPr>
      </p:pic>
      <p:pic>
        <p:nvPicPr>
          <p:cNvPr id="10" name="Εικόνα 9">
            <a:extLst>
              <a:ext uri="{FF2B5EF4-FFF2-40B4-BE49-F238E27FC236}">
                <a16:creationId xmlns:a16="http://schemas.microsoft.com/office/drawing/2014/main" id="{6800A463-1651-40AA-8E8E-F016E3C4993D}"/>
              </a:ext>
            </a:extLst>
          </p:cNvPr>
          <p:cNvPicPr>
            <a:picLocks noChangeAspect="1"/>
          </p:cNvPicPr>
          <p:nvPr/>
        </p:nvPicPr>
        <p:blipFill>
          <a:blip r:embed="rId7"/>
          <a:stretch>
            <a:fillRect/>
          </a:stretch>
        </p:blipFill>
        <p:spPr>
          <a:xfrm>
            <a:off x="8059709" y="4722893"/>
            <a:ext cx="1914525" cy="2121877"/>
          </a:xfrm>
          <a:prstGeom prst="rect">
            <a:avLst/>
          </a:prstGeom>
        </p:spPr>
      </p:pic>
    </p:spTree>
    <p:extLst>
      <p:ext uri="{BB962C8B-B14F-4D97-AF65-F5344CB8AC3E}">
        <p14:creationId xmlns:p14="http://schemas.microsoft.com/office/powerpoint/2010/main" val="3678301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AC10C37-F31C-4EB5-89D2-D048B0D31B9A}"/>
              </a:ext>
            </a:extLst>
          </p:cNvPr>
          <p:cNvSpPr>
            <a:spLocks noGrp="1"/>
          </p:cNvSpPr>
          <p:nvPr>
            <p:ph type="title"/>
          </p:nvPr>
        </p:nvSpPr>
        <p:spPr>
          <a:xfrm>
            <a:off x="644950" y="558180"/>
            <a:ext cx="8815874" cy="1717393"/>
          </a:xfrm>
        </p:spPr>
        <p:txBody>
          <a:bodyPr/>
          <a:lstStyle/>
          <a:p>
            <a:r>
              <a:rPr lang="el-GR" sz="4000" dirty="0">
                <a:solidFill>
                  <a:schemeClr val="bg1"/>
                </a:solidFill>
                <a:latin typeface="Monotype Corsiva" panose="03010101010201010101" pitchFamily="66" charset="0"/>
              </a:rPr>
              <a:t>Το έργο του </a:t>
            </a:r>
            <a:r>
              <a:rPr lang="el-GR" sz="4000" dirty="0" err="1">
                <a:solidFill>
                  <a:schemeClr val="bg1"/>
                </a:solidFill>
                <a:latin typeface="Monotype Corsiva" panose="03010101010201010101" pitchFamily="66" charset="0"/>
              </a:rPr>
              <a:t>Brook</a:t>
            </a:r>
            <a:r>
              <a:rPr lang="el-GR" sz="4000" dirty="0">
                <a:solidFill>
                  <a:schemeClr val="bg1"/>
                </a:solidFill>
                <a:latin typeface="Monotype Corsiva" panose="03010101010201010101" pitchFamily="66" charset="0"/>
              </a:rPr>
              <a:t> εμπνέεται επίσης από τις θεωρίες του πειραματικού θεάτρου των: </a:t>
            </a:r>
            <a:br>
              <a:rPr lang="el-GR" dirty="0"/>
            </a:br>
            <a:endParaRPr lang="el-GR" dirty="0"/>
          </a:p>
        </p:txBody>
      </p:sp>
      <p:sp>
        <p:nvSpPr>
          <p:cNvPr id="3" name="Υπότιτλος 2">
            <a:extLst>
              <a:ext uri="{FF2B5EF4-FFF2-40B4-BE49-F238E27FC236}">
                <a16:creationId xmlns:a16="http://schemas.microsoft.com/office/drawing/2014/main" id="{C16AC62E-C4D3-4BB6-BD50-0DE982105B05}"/>
              </a:ext>
            </a:extLst>
          </p:cNvPr>
          <p:cNvSpPr>
            <a:spLocks noGrp="1"/>
          </p:cNvSpPr>
          <p:nvPr>
            <p:ph type="subTitle"/>
          </p:nvPr>
        </p:nvSpPr>
        <p:spPr>
          <a:xfrm>
            <a:off x="656853" y="2086372"/>
            <a:ext cx="10972440" cy="4598182"/>
          </a:xfrm>
        </p:spPr>
        <p:txBody>
          <a:bodyPr/>
          <a:lstStyle/>
          <a:p>
            <a:pPr algn="ctr"/>
            <a:r>
              <a:rPr lang="en-US" sz="3600" dirty="0">
                <a:solidFill>
                  <a:schemeClr val="bg1"/>
                </a:solidFill>
                <a:latin typeface="Monotype Corsiva" panose="03010101010201010101" pitchFamily="66" charset="0"/>
              </a:rPr>
              <a:t>Jerzy Grotowski</a:t>
            </a:r>
          </a:p>
          <a:p>
            <a:pPr algn="ctr"/>
            <a:r>
              <a:rPr lang="en-US" sz="3600" dirty="0">
                <a:solidFill>
                  <a:schemeClr val="bg1"/>
                </a:solidFill>
                <a:latin typeface="Monotype Corsiva" panose="03010101010201010101" pitchFamily="66" charset="0"/>
              </a:rPr>
              <a:t>Bertolt Brecht </a:t>
            </a:r>
          </a:p>
          <a:p>
            <a:pPr algn="ctr"/>
            <a:r>
              <a:rPr lang="en-US" sz="3600" dirty="0">
                <a:solidFill>
                  <a:schemeClr val="bg1"/>
                </a:solidFill>
                <a:latin typeface="Monotype Corsiva" panose="03010101010201010101" pitchFamily="66" charset="0"/>
              </a:rPr>
              <a:t>Chris </a:t>
            </a:r>
            <a:r>
              <a:rPr lang="en-US" sz="3600" dirty="0" err="1">
                <a:solidFill>
                  <a:schemeClr val="bg1"/>
                </a:solidFill>
                <a:latin typeface="Monotype Corsiva" panose="03010101010201010101" pitchFamily="66" charset="0"/>
              </a:rPr>
              <a:t>Covics</a:t>
            </a:r>
            <a:endParaRPr lang="en-US" sz="3600" dirty="0">
              <a:solidFill>
                <a:schemeClr val="bg1"/>
              </a:solidFill>
              <a:latin typeface="Monotype Corsiva" panose="03010101010201010101" pitchFamily="66" charset="0"/>
            </a:endParaRPr>
          </a:p>
          <a:p>
            <a:pPr algn="ctr"/>
            <a:r>
              <a:rPr lang="en-US" sz="3600" dirty="0" err="1">
                <a:solidFill>
                  <a:schemeClr val="bg1"/>
                </a:solidFill>
                <a:latin typeface="Monotype Corsiva" panose="03010101010201010101" pitchFamily="66" charset="0"/>
              </a:rPr>
              <a:t>Vsevolod</a:t>
            </a:r>
            <a:r>
              <a:rPr lang="en-US" sz="3600" dirty="0">
                <a:solidFill>
                  <a:schemeClr val="bg1"/>
                </a:solidFill>
                <a:latin typeface="Monotype Corsiva" panose="03010101010201010101" pitchFamily="66" charset="0"/>
              </a:rPr>
              <a:t> Meyerhold</a:t>
            </a:r>
          </a:p>
          <a:p>
            <a:pPr marL="0" indent="0" algn="ctr">
              <a:buNone/>
            </a:pPr>
            <a:r>
              <a:rPr lang="el-GR" sz="3600" dirty="0">
                <a:solidFill>
                  <a:schemeClr val="bg1"/>
                </a:solidFill>
                <a:latin typeface="Monotype Corsiva" panose="03010101010201010101" pitchFamily="66" charset="0"/>
              </a:rPr>
              <a:t>Καθώς και από τα έργα των </a:t>
            </a:r>
          </a:p>
          <a:p>
            <a:pPr algn="ctr"/>
            <a:r>
              <a:rPr lang="en-US" sz="3600" dirty="0">
                <a:solidFill>
                  <a:schemeClr val="bg1"/>
                </a:solidFill>
                <a:latin typeface="Monotype Corsiva" panose="03010101010201010101" pitchFamily="66" charset="0"/>
              </a:rPr>
              <a:t>GI Gurdjieff</a:t>
            </a:r>
          </a:p>
          <a:p>
            <a:pPr algn="ctr"/>
            <a:r>
              <a:rPr lang="en-US" sz="3600" dirty="0">
                <a:solidFill>
                  <a:schemeClr val="bg1"/>
                </a:solidFill>
                <a:latin typeface="Monotype Corsiva" panose="03010101010201010101" pitchFamily="66" charset="0"/>
              </a:rPr>
              <a:t>Edward Gordon Craig </a:t>
            </a:r>
          </a:p>
          <a:p>
            <a:pPr algn="ctr"/>
            <a:r>
              <a:rPr lang="en-US" sz="3600" dirty="0" err="1">
                <a:solidFill>
                  <a:schemeClr val="bg1"/>
                </a:solidFill>
                <a:latin typeface="Monotype Corsiva" panose="03010101010201010101" pitchFamily="66" charset="0"/>
              </a:rPr>
              <a:t>Matila</a:t>
            </a:r>
            <a:r>
              <a:rPr lang="en-US" sz="3600" dirty="0">
                <a:solidFill>
                  <a:schemeClr val="bg1"/>
                </a:solidFill>
                <a:latin typeface="Monotype Corsiva" panose="03010101010201010101" pitchFamily="66" charset="0"/>
              </a:rPr>
              <a:t> </a:t>
            </a:r>
            <a:r>
              <a:rPr lang="en-US" sz="3600" dirty="0" err="1">
                <a:solidFill>
                  <a:schemeClr val="bg1"/>
                </a:solidFill>
                <a:latin typeface="Monotype Corsiva" panose="03010101010201010101" pitchFamily="66" charset="0"/>
              </a:rPr>
              <a:t>Ghyka</a:t>
            </a:r>
            <a:r>
              <a:rPr lang="en-US" sz="3600" dirty="0">
                <a:solidFill>
                  <a:schemeClr val="bg1"/>
                </a:solidFill>
                <a:latin typeface="Monotype Corsiva" panose="03010101010201010101" pitchFamily="66" charset="0"/>
              </a:rPr>
              <a:t> </a:t>
            </a:r>
            <a:endParaRPr lang="el-GR" sz="3600" dirty="0">
              <a:solidFill>
                <a:schemeClr val="bg1"/>
              </a:solidFill>
              <a:latin typeface="Monotype Corsiva" panose="03010101010201010101" pitchFamily="66" charset="0"/>
            </a:endParaRPr>
          </a:p>
          <a:p>
            <a:pPr algn="ctr"/>
            <a:endParaRPr lang="el-GR" dirty="0"/>
          </a:p>
        </p:txBody>
      </p:sp>
    </p:spTree>
    <p:extLst>
      <p:ext uri="{BB962C8B-B14F-4D97-AF65-F5344CB8AC3E}">
        <p14:creationId xmlns:p14="http://schemas.microsoft.com/office/powerpoint/2010/main" val="2532532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5F3DCE-500F-4253-B520-EC97EB43BBD5}"/>
              </a:ext>
            </a:extLst>
          </p:cNvPr>
          <p:cNvSpPr>
            <a:spLocks noGrp="1"/>
          </p:cNvSpPr>
          <p:nvPr>
            <p:ph type="title"/>
          </p:nvPr>
        </p:nvSpPr>
        <p:spPr>
          <a:xfrm>
            <a:off x="5017417" y="556637"/>
            <a:ext cx="2344735" cy="626325"/>
          </a:xfrm>
        </p:spPr>
        <p:txBody>
          <a:bodyPr/>
          <a:lstStyle/>
          <a:p>
            <a:r>
              <a:rPr lang="el-GR" dirty="0">
                <a:solidFill>
                  <a:schemeClr val="bg1"/>
                </a:solidFill>
                <a:latin typeface="Monotype Corsiva" panose="03010101010201010101" pitchFamily="66" charset="0"/>
              </a:rPr>
              <a:t>ΠΗΓΕΣ</a:t>
            </a:r>
          </a:p>
        </p:txBody>
      </p:sp>
      <p:sp>
        <p:nvSpPr>
          <p:cNvPr id="3" name="Υπότιτλος 2">
            <a:extLst>
              <a:ext uri="{FF2B5EF4-FFF2-40B4-BE49-F238E27FC236}">
                <a16:creationId xmlns:a16="http://schemas.microsoft.com/office/drawing/2014/main" id="{4C4C60A7-82E2-4ABE-8EFB-2B70EDB57564}"/>
              </a:ext>
            </a:extLst>
          </p:cNvPr>
          <p:cNvSpPr>
            <a:spLocks noGrp="1"/>
          </p:cNvSpPr>
          <p:nvPr>
            <p:ph type="subTitle"/>
          </p:nvPr>
        </p:nvSpPr>
        <p:spPr>
          <a:xfrm>
            <a:off x="363776" y="1182962"/>
            <a:ext cx="10972440" cy="5926238"/>
          </a:xfrm>
        </p:spPr>
        <p:txBody>
          <a:bodyPr/>
          <a:lstStyle/>
          <a:p>
            <a:pPr algn="ctr">
              <a:buFont typeface="Courier New" panose="02070309020205020404" pitchFamily="49" charset="0"/>
              <a:buChar char="o"/>
            </a:pPr>
            <a:r>
              <a:rPr lang="en-US" sz="2400" dirty="0">
                <a:solidFill>
                  <a:schemeClr val="bg1"/>
                </a:solidFill>
                <a:latin typeface="Monotype Corsiva" panose="03010101010201010101" pitchFamily="66" charset="0"/>
              </a:rPr>
              <a:t> Britannica</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a:t>
            </a:r>
            <a:r>
              <a:rPr lang="en-US" sz="2400" dirty="0" err="1">
                <a:solidFill>
                  <a:schemeClr val="bg1"/>
                </a:solidFill>
                <a:latin typeface="Monotype Corsiva" panose="03010101010201010101" pitchFamily="66" charset="0"/>
              </a:rPr>
              <a:t>Lifo</a:t>
            </a:r>
            <a:endParaRPr lang="en-US" sz="2400" dirty="0">
              <a:solidFill>
                <a:schemeClr val="bg1"/>
              </a:solidFill>
              <a:latin typeface="Monotype Corsiva" panose="03010101010201010101" pitchFamily="66" charset="0"/>
            </a:endParaRPr>
          </a:p>
          <a:p>
            <a:pPr algn="ctr">
              <a:buFont typeface="Courier New" panose="02070309020205020404" pitchFamily="49" charset="0"/>
              <a:buChar char="o"/>
            </a:pPr>
            <a:r>
              <a:rPr lang="en-US" sz="2400" dirty="0">
                <a:solidFill>
                  <a:schemeClr val="bg1"/>
                </a:solidFill>
                <a:latin typeface="Monotype Corsiva" panose="03010101010201010101" pitchFamily="66" charset="0"/>
              </a:rPr>
              <a:t> www.nytimes.com</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Monopoli.gr</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www.encyclopedia.gr</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www.yourdictionary.gr</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www.britanica.com</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www.spinger.com</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www.Wikipedia.org</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www.theguardian.com</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Conversations with Peter Brook</a:t>
            </a:r>
          </a:p>
          <a:p>
            <a:pPr algn="ctr">
              <a:buFont typeface="Courier New" panose="02070309020205020404" pitchFamily="49" charset="0"/>
              <a:buChar char="o"/>
            </a:pPr>
            <a:r>
              <a:rPr lang="en-US" sz="2400" dirty="0">
                <a:solidFill>
                  <a:schemeClr val="bg1"/>
                </a:solidFill>
                <a:latin typeface="Monotype Corsiva" panose="03010101010201010101" pitchFamily="66" charset="0"/>
              </a:rPr>
              <a:t> www.rsc.org</a:t>
            </a:r>
          </a:p>
          <a:p>
            <a:pPr marL="0" indent="0" algn="ctr">
              <a:buNone/>
            </a:pPr>
            <a:endParaRPr lang="el-GR" dirty="0">
              <a:solidFill>
                <a:schemeClr val="bg1"/>
              </a:solidFill>
              <a:latin typeface="Monotype Corsiva" panose="03010101010201010101" pitchFamily="66" charset="0"/>
            </a:endParaRPr>
          </a:p>
        </p:txBody>
      </p:sp>
    </p:spTree>
    <p:extLst>
      <p:ext uri="{BB962C8B-B14F-4D97-AF65-F5344CB8AC3E}">
        <p14:creationId xmlns:p14="http://schemas.microsoft.com/office/powerpoint/2010/main" val="2275839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D5A79D1-D442-42D8-8157-B3A4FEBDF2CC}"/>
              </a:ext>
            </a:extLst>
          </p:cNvPr>
          <p:cNvSpPr>
            <a:spLocks noGrp="1"/>
          </p:cNvSpPr>
          <p:nvPr>
            <p:ph type="title"/>
          </p:nvPr>
        </p:nvSpPr>
        <p:spPr>
          <a:xfrm>
            <a:off x="4958742" y="528184"/>
            <a:ext cx="2497135" cy="683264"/>
          </a:xfrm>
        </p:spPr>
        <p:txBody>
          <a:bodyPr/>
          <a:lstStyle/>
          <a:p>
            <a:r>
              <a:rPr lang="el-GR" sz="4800" dirty="0">
                <a:solidFill>
                  <a:schemeClr val="bg1"/>
                </a:solidFill>
                <a:latin typeface="Monotype Corsiva" panose="03010101010201010101" pitchFamily="66" charset="0"/>
              </a:rPr>
              <a:t>ΟΜΑΔΑ</a:t>
            </a:r>
          </a:p>
        </p:txBody>
      </p:sp>
      <p:sp>
        <p:nvSpPr>
          <p:cNvPr id="3" name="Υπότιτλος 2">
            <a:extLst>
              <a:ext uri="{FF2B5EF4-FFF2-40B4-BE49-F238E27FC236}">
                <a16:creationId xmlns:a16="http://schemas.microsoft.com/office/drawing/2014/main" id="{2F88F660-C9BA-4A17-97AE-C9A0BBF90345}"/>
              </a:ext>
            </a:extLst>
          </p:cNvPr>
          <p:cNvSpPr>
            <a:spLocks noGrp="1"/>
          </p:cNvSpPr>
          <p:nvPr>
            <p:ph type="subTitle"/>
          </p:nvPr>
        </p:nvSpPr>
        <p:spPr>
          <a:xfrm>
            <a:off x="386742" y="1691260"/>
            <a:ext cx="10972440" cy="4273478"/>
          </a:xfrm>
        </p:spPr>
        <p:txBody>
          <a:bodyPr/>
          <a:lstStyle/>
          <a:p>
            <a:pPr marL="0" indent="0" algn="ctr">
              <a:buNone/>
            </a:pPr>
            <a:r>
              <a:rPr lang="el-GR" sz="3600" dirty="0">
                <a:solidFill>
                  <a:schemeClr val="bg1"/>
                </a:solidFill>
                <a:latin typeface="Monotype Corsiva" panose="03010101010201010101" pitchFamily="66" charset="0"/>
              </a:rPr>
              <a:t>ΕΛΕΥΘΕΡΙΑ ΧΑΤΖΗΠΑΝΑΓΟΥ</a:t>
            </a:r>
            <a:endParaRPr lang="en-US" sz="3600" dirty="0">
              <a:solidFill>
                <a:schemeClr val="bg1"/>
              </a:solidFill>
              <a:latin typeface="Monotype Corsiva" panose="03010101010201010101" pitchFamily="66" charset="0"/>
            </a:endParaRPr>
          </a:p>
          <a:p>
            <a:pPr marL="0" indent="0" algn="ctr">
              <a:buNone/>
            </a:pPr>
            <a:endParaRPr lang="el-GR" sz="3600" dirty="0">
              <a:solidFill>
                <a:schemeClr val="bg1"/>
              </a:solidFill>
              <a:latin typeface="Monotype Corsiva" panose="03010101010201010101" pitchFamily="66" charset="0"/>
            </a:endParaRPr>
          </a:p>
          <a:p>
            <a:pPr marL="0" indent="0" algn="ctr">
              <a:buNone/>
            </a:pPr>
            <a:r>
              <a:rPr lang="el-GR" sz="3600" dirty="0">
                <a:solidFill>
                  <a:schemeClr val="bg1"/>
                </a:solidFill>
                <a:latin typeface="Monotype Corsiva" panose="03010101010201010101" pitchFamily="66" charset="0"/>
              </a:rPr>
              <a:t>ΣΤΑΥΡΟΥΛΑ ΕΛΕΝΗ ΖΑΡΚΑΔΑ</a:t>
            </a:r>
            <a:endParaRPr lang="en-US" sz="3600" dirty="0">
              <a:solidFill>
                <a:schemeClr val="bg1"/>
              </a:solidFill>
              <a:latin typeface="Monotype Corsiva" panose="03010101010201010101" pitchFamily="66" charset="0"/>
            </a:endParaRPr>
          </a:p>
          <a:p>
            <a:pPr marL="0" indent="0" algn="ctr">
              <a:buNone/>
            </a:pPr>
            <a:endParaRPr lang="el-GR" sz="3600" dirty="0">
              <a:solidFill>
                <a:schemeClr val="bg1"/>
              </a:solidFill>
              <a:latin typeface="Monotype Corsiva" panose="03010101010201010101" pitchFamily="66" charset="0"/>
            </a:endParaRPr>
          </a:p>
          <a:p>
            <a:pPr marL="0" indent="0" algn="ctr">
              <a:buNone/>
            </a:pPr>
            <a:r>
              <a:rPr lang="el-GR" sz="3600" dirty="0">
                <a:solidFill>
                  <a:schemeClr val="bg1"/>
                </a:solidFill>
                <a:latin typeface="Monotype Corsiva" panose="03010101010201010101" pitchFamily="66" charset="0"/>
              </a:rPr>
              <a:t>ΕΛΕΥΘΕΡΙΑ ΧΟΡΤΗ</a:t>
            </a:r>
            <a:endParaRPr lang="en-US" sz="3600" dirty="0">
              <a:solidFill>
                <a:schemeClr val="bg1"/>
              </a:solidFill>
              <a:latin typeface="Monotype Corsiva" panose="03010101010201010101" pitchFamily="66" charset="0"/>
            </a:endParaRPr>
          </a:p>
          <a:p>
            <a:pPr marL="0" indent="0" algn="ctr">
              <a:buNone/>
            </a:pPr>
            <a:endParaRPr lang="el-GR" sz="3600" dirty="0">
              <a:solidFill>
                <a:schemeClr val="bg1"/>
              </a:solidFill>
              <a:latin typeface="Monotype Corsiva" panose="03010101010201010101" pitchFamily="66" charset="0"/>
            </a:endParaRPr>
          </a:p>
          <a:p>
            <a:pPr marL="0" indent="0" algn="ctr">
              <a:buNone/>
            </a:pPr>
            <a:r>
              <a:rPr lang="el-GR" sz="3600" dirty="0">
                <a:solidFill>
                  <a:schemeClr val="bg1"/>
                </a:solidFill>
                <a:latin typeface="Monotype Corsiva" panose="03010101010201010101" pitchFamily="66" charset="0"/>
              </a:rPr>
              <a:t>ΜΑΥΡΑ ΠΑΠΑΔΑΤΟΥ</a:t>
            </a:r>
          </a:p>
        </p:txBody>
      </p:sp>
    </p:spTree>
    <p:extLst>
      <p:ext uri="{BB962C8B-B14F-4D97-AF65-F5344CB8AC3E}">
        <p14:creationId xmlns:p14="http://schemas.microsoft.com/office/powerpoint/2010/main" val="1710205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Υπότιτλος 1">
            <a:extLst>
              <a:ext uri="{FF2B5EF4-FFF2-40B4-BE49-F238E27FC236}">
                <a16:creationId xmlns:a16="http://schemas.microsoft.com/office/drawing/2014/main" id="{096B7873-8E91-46E1-B1E5-00417F1926C0}"/>
              </a:ext>
            </a:extLst>
          </p:cNvPr>
          <p:cNvSpPr>
            <a:spLocks noGrp="1"/>
          </p:cNvSpPr>
          <p:nvPr>
            <p:ph type="subTitle"/>
          </p:nvPr>
        </p:nvSpPr>
        <p:spPr>
          <a:xfrm>
            <a:off x="609780" y="2103464"/>
            <a:ext cx="10972440" cy="2445285"/>
          </a:xfrm>
        </p:spPr>
        <p:txBody>
          <a:bodyPr/>
          <a:lstStyle/>
          <a:p>
            <a:r>
              <a:rPr lang="el-GR" sz="4000" dirty="0">
                <a:solidFill>
                  <a:schemeClr val="bg1"/>
                </a:solidFill>
                <a:latin typeface="Monotype Corsiva" panose="03010101010201010101" pitchFamily="66" charset="0"/>
              </a:rPr>
              <a:t>Ασκήσεις του </a:t>
            </a:r>
            <a:r>
              <a:rPr lang="en-US" sz="4000" dirty="0">
                <a:solidFill>
                  <a:schemeClr val="bg1"/>
                </a:solidFill>
                <a:latin typeface="Monotype Corsiva" panose="03010101010201010101" pitchFamily="66" charset="0"/>
              </a:rPr>
              <a:t>Peter Brook</a:t>
            </a:r>
            <a:r>
              <a:rPr lang="el-GR" sz="4000" dirty="0">
                <a:solidFill>
                  <a:schemeClr val="bg1"/>
                </a:solidFill>
                <a:latin typeface="Monotype Corsiva" panose="03010101010201010101" pitchFamily="66" charset="0"/>
              </a:rPr>
              <a:t>:</a:t>
            </a:r>
          </a:p>
          <a:p>
            <a:endParaRPr lang="el-GR" sz="4000" dirty="0">
              <a:solidFill>
                <a:schemeClr val="bg1"/>
              </a:solidFill>
              <a:latin typeface="Monotype Corsiva" panose="03010101010201010101" pitchFamily="66" charset="0"/>
            </a:endParaRPr>
          </a:p>
          <a:p>
            <a:pPr marL="0" indent="0">
              <a:buNone/>
            </a:pPr>
            <a:r>
              <a:rPr lang="en-US" sz="4000" dirty="0">
                <a:solidFill>
                  <a:schemeClr val="bg1"/>
                </a:solidFill>
                <a:latin typeface="Monotype Corsiva" panose="03010101010201010101" pitchFamily="66" charset="0"/>
                <a:hlinkClick r:id="rId2"/>
              </a:rPr>
              <a:t>https://www.youtube.com/watch?v=o6johAzP2oI</a:t>
            </a:r>
            <a:endParaRPr lang="en-US" sz="4000" dirty="0">
              <a:solidFill>
                <a:schemeClr val="bg1"/>
              </a:solidFill>
              <a:latin typeface="Monotype Corsiva" panose="03010101010201010101" pitchFamily="66" charset="0"/>
            </a:endParaRPr>
          </a:p>
          <a:p>
            <a:pPr marL="0" indent="0">
              <a:buNone/>
            </a:pPr>
            <a:endParaRPr lang="el-GR" dirty="0">
              <a:solidFill>
                <a:schemeClr val="bg1"/>
              </a:solidFill>
              <a:latin typeface="Monotype Corsiva" panose="03010101010201010101" pitchFamily="66" charset="0"/>
            </a:endParaRPr>
          </a:p>
        </p:txBody>
      </p:sp>
    </p:spTree>
    <p:extLst>
      <p:ext uri="{BB962C8B-B14F-4D97-AF65-F5344CB8AC3E}">
        <p14:creationId xmlns:p14="http://schemas.microsoft.com/office/powerpoint/2010/main" val="93339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913680" y="374400"/>
            <a:ext cx="10352880" cy="96984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l-GR" sz="4000" b="0" strike="noStrike" spc="-1" dirty="0">
                <a:solidFill>
                  <a:srgbClr val="E3E3E3"/>
                </a:solidFill>
                <a:latin typeface="Monotype Corsiva" panose="03010101010201010101" pitchFamily="66" charset="0"/>
              </a:rPr>
              <a:t>Ιδιαιτερότητες της σκηνοθετικής του καριέρας</a:t>
            </a:r>
            <a:endParaRPr lang="el-GR" sz="4000" b="0" strike="noStrike" spc="-1" dirty="0">
              <a:latin typeface="Monotype Corsiva" panose="03010101010201010101" pitchFamily="66" charset="0"/>
            </a:endParaRPr>
          </a:p>
        </p:txBody>
      </p:sp>
      <p:sp>
        <p:nvSpPr>
          <p:cNvPr id="125" name="CustomShape 2"/>
          <p:cNvSpPr/>
          <p:nvPr/>
        </p:nvSpPr>
        <p:spPr>
          <a:xfrm>
            <a:off x="913680" y="1344240"/>
            <a:ext cx="10352880" cy="441936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oAutofit/>
          </a:bodyPr>
          <a:lstStyle/>
          <a:p>
            <a:pPr marL="343080" indent="-305280">
              <a:lnSpc>
                <a:spcPct val="100000"/>
              </a:lnSpc>
              <a:spcBef>
                <a:spcPts val="400"/>
              </a:spcBef>
              <a:spcAft>
                <a:spcPts val="601"/>
              </a:spcAft>
              <a:buClr>
                <a:srgbClr val="DADADA"/>
              </a:buClr>
              <a:buSzPct val="70000"/>
              <a:buFont typeface="Wingdings 2" charset="2"/>
              <a:buChar char=""/>
            </a:pPr>
            <a:r>
              <a:rPr lang="el-GR" sz="2400" b="0" strike="noStrike" spc="-1" dirty="0">
                <a:solidFill>
                  <a:srgbClr val="E3E3E3"/>
                </a:solidFill>
                <a:latin typeface="Monotype Corsiva" panose="03010101010201010101" pitchFamily="66" charset="0"/>
              </a:rPr>
              <a:t>Άφηνε «το συναίσθημα και τη διαίσθηση» να τον οδηγήσουν. Η αρχική αγάπη του για τον κινηματογράφο ήταν πάντα στο πίσω μέρος του μυαλού του και πρώτα έβρισκε την εικόνα, το εικαστικό περιβάλλον (δουλεύοντας με τον σκηνογράφο τον κόσμο στον οποίο θα έστηνε τους ηθοποιούς), και μετά προχωρούσε στα υπόλοιπα. «Με μάγευαν τα σχήματα, η αλληλεξάρτηση των μορφών μέσα στη ροή της κίνησης, οι σχηματισμοί του πλήθους και το σπάσιμο των αυστηρών γραμμών, ώσπου η μία διάταξη προσώπων να εξελιχθεί σε μια άλλη» γράφει στα «Νήματα του Χρόνου», και μεταφέρει την αγάπη που είχε εκείνη την εποχή για τα θέατρα με ιταλική σκηνή. Αντιμετώπιζε την μπούκα ως εργαλείο εστίασης της προσοχής του κοινού. «Το άνοιγμα της μπούκας ήταν σαν μια τρισδιάστατη οθόνη κινηματογράφου, όπου φώτα, μουσική και εφέ ήταν όλα εξίσου σημαντικά με την υποκριτική, γιατί το μόνο που επιθυμούσα ήταν να εμφανίσω ως διά μαγείας έναν κόσμο σαγηνευτικό, παράλληλο με τον πραγματικό». Τότε πίστευε ακόμη στην «ψυχοθεραπευτική» λειτουργία της ψευδαίσθησης.</a:t>
            </a:r>
            <a:endParaRPr lang="el-GR" sz="2400" b="0" strike="noStrike" spc="-1" dirty="0">
              <a:latin typeface="Monotype Corsiva" panose="03010101010201010101" pitchFamily="66"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913680" y="609480"/>
            <a:ext cx="10352880" cy="48456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sp>
      <p:sp>
        <p:nvSpPr>
          <p:cNvPr id="127" name="CustomShape 2"/>
          <p:cNvSpPr/>
          <p:nvPr/>
        </p:nvSpPr>
        <p:spPr>
          <a:xfrm>
            <a:off x="913680" y="1494475"/>
            <a:ext cx="6039360" cy="451512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oAutofit/>
          </a:bodyPr>
          <a:lstStyle/>
          <a:p>
            <a:pPr marL="343080" indent="-305280">
              <a:lnSpc>
                <a:spcPct val="100000"/>
              </a:lnSpc>
              <a:spcBef>
                <a:spcPts val="479"/>
              </a:spcBef>
              <a:spcAft>
                <a:spcPts val="601"/>
              </a:spcAft>
              <a:buClr>
                <a:srgbClr val="DADADA"/>
              </a:buClr>
              <a:buSzPct val="70000"/>
              <a:buFont typeface="Wingdings 2" charset="2"/>
              <a:buChar char=""/>
            </a:pPr>
            <a:r>
              <a:rPr lang="el-GR" sz="2400" b="0" strike="noStrike" spc="-1" dirty="0">
                <a:solidFill>
                  <a:srgbClr val="E3E3E3"/>
                </a:solidFill>
                <a:latin typeface="Monotype Corsiva" panose="03010101010201010101" pitchFamily="66" charset="0"/>
              </a:rPr>
              <a:t>Ζούσε από σκηνοθεσία σε σκηνοθεσία με την αίσθηση του κατεπείγοντος, πειραματιζόταν με ηχητικές πηγές, με μακέτες σκηνικών, με φωτογραφίες, με κάθε μέσο και υλικό που μπορούσε να δώσει δίοδο στην ακατάπαυστη δημιουργικότητά του. «Ακολουθούσα καθετί που με μαγνήτιζε. Ελάχιστοι ήταν οι πειρασμοί ή οι καταχρήσεις που αρνιόμουν, επιθυμώντας να ζήσω όσες παράλληλες ζωές μπορούσα να συνδυάσω» γράφει. Ίσως γιατί ήταν βέβαιος ότι θα πεθάνει στα 40 του.</a:t>
            </a:r>
            <a:endParaRPr lang="el-GR" sz="2400" b="0" strike="noStrike" spc="-1" dirty="0">
              <a:latin typeface="Monotype Corsiva" panose="03010101010201010101" pitchFamily="66" charset="0"/>
            </a:endParaRPr>
          </a:p>
        </p:txBody>
      </p:sp>
      <p:pic>
        <p:nvPicPr>
          <p:cNvPr id="128" name="Εικόνα 3"/>
          <p:cNvPicPr/>
          <p:nvPr/>
        </p:nvPicPr>
        <p:blipFill>
          <a:blip r:embed="rId2"/>
          <a:stretch/>
        </p:blipFill>
        <p:spPr>
          <a:xfrm>
            <a:off x="7631435" y="1326420"/>
            <a:ext cx="3543840" cy="420516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919560" y="461825"/>
            <a:ext cx="10352880" cy="96984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l-GR" sz="4000" b="0" strike="noStrike" spc="-1" dirty="0">
                <a:solidFill>
                  <a:srgbClr val="E3E3E3"/>
                </a:solidFill>
                <a:latin typeface="Monotype Corsiva" panose="03010101010201010101" pitchFamily="66" charset="0"/>
              </a:rPr>
              <a:t>Ο άδειος χώρος 1968</a:t>
            </a:r>
            <a:endParaRPr lang="el-GR" sz="4000" b="0" strike="noStrike" spc="-1" dirty="0">
              <a:latin typeface="Monotype Corsiva" panose="03010101010201010101" pitchFamily="66" charset="0"/>
            </a:endParaRPr>
          </a:p>
        </p:txBody>
      </p:sp>
      <p:sp>
        <p:nvSpPr>
          <p:cNvPr id="130" name="CustomShape 2"/>
          <p:cNvSpPr/>
          <p:nvPr/>
        </p:nvSpPr>
        <p:spPr>
          <a:xfrm>
            <a:off x="971575" y="1579320"/>
            <a:ext cx="10352880" cy="475812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43080" indent="-305280">
              <a:lnSpc>
                <a:spcPct val="100000"/>
              </a:lnSpc>
              <a:spcBef>
                <a:spcPts val="400"/>
              </a:spcBef>
              <a:spcAft>
                <a:spcPts val="601"/>
              </a:spcAft>
              <a:buClr>
                <a:srgbClr val="DADADA"/>
              </a:buClr>
              <a:buSzPct val="70000"/>
              <a:buFont typeface="Wingdings 2" charset="2"/>
              <a:buChar char=""/>
            </a:pPr>
            <a:r>
              <a:rPr lang="el-GR" sz="2000" b="0" strike="noStrike" spc="-1" dirty="0">
                <a:solidFill>
                  <a:srgbClr val="E3E3E3"/>
                </a:solidFill>
                <a:latin typeface="Monotype Corsiva" panose="03010101010201010101" pitchFamily="66" charset="0"/>
              </a:rPr>
              <a:t>«Μπορώ να πάρω οποιονδήποτε άδειο χώρο και να τον ονομάσω άδεια σκηνή. Ένας άνδρας διασχίζει αυτό τον άδειο χώρο, ενώ ένας άλλος τον παρακολουθεί − αυτό είναι ό,τι χρειάζεται για να συμβεί μια θεατρική πράξη». Η λιτή και συμπυκνωμένη διατύπωση αυτών των πρώτων γραμμών του «Άδειου Χώρου» ενέπνευσε αμέσως τους πιο τολμηρούς θεατρικούς δημιουργούς εκείνα τα ιδιαιτέρως ανήσυχα χρόνια του τέλους της δεκαετίας του '60 και των αρχών του '70. Οι παρανοήσεις δεν έλειψαν, γι' αυτό και ο Μπρουκ επανήλθε σε άλλα κείμενα και διαλέξεις του για να εξηγήσει ότι με κανέναν τρόπο δεν εννοούσε ότι θέατρο μπορεί να κάνει οποιοσδήποτε, οπουδήποτε. εξηγεί ότι μπορεί οποιοσδήποτε, όσο αδέξιος ή ανόητος κι αν είναι, να διασχίσει έναν άδειο χώρο, ενώ κάποιοι τον παρακολουθούν. Θα τα καταφέρει ακόμη κι αν του ζητηθεί να φανταστεί ότι κρατάει ένα πολύτιμο σκεύος, προσέχοντας να μη χυθεί ούτε στάλα από το περιεχόμενό του. Αν όμως του ζητηθεί να κάνει πως του γλιστρά το σκεύος από τα χέρια, πως το σκεύος σπάει και το περιεχόμενο χύνεται, ο ερασιτέχνης θα τα βρει δύσκολα − το «παίξιμό» του θα είναι ψεύτικο και αδέξιο. Για να πάρει μορφή μια ιδέα, έτσι ώστε μια επινοημένη ζωή να λειτουργεί παράλληλα και αδιαχώριστα από την πραγματική ζωή, χρειάζεται ο κατάλληλα, τεχνικά και συναισθηματικά, εκπαιδευμένος ηθοποιός. «Πηγαίνει κανείς στο θέατρο για να βρει τη ζωή, αλλά αν δεν υπάρχει καμία διαφορά ανάμεσα στη ζωή έξω από το θέατρο και στη ζωή μέσα σ' αυτό, τότε το θέατρο δεν έχει νόημα». Η ζωή μέσα στο θέατρο πρέπει να είναι πιο ορατή, πιο ζωντανή απ' ό,τι έξω απ' αυτό.</a:t>
            </a:r>
            <a:endParaRPr lang="el-GR" sz="2000" b="0" strike="noStrike" spc="-1" dirty="0">
              <a:latin typeface="Monotype Corsiva" panose="03010101010201010101" pitchFamily="66" charset="0"/>
            </a:endParaRPr>
          </a:p>
          <a:p>
            <a:pPr>
              <a:lnSpc>
                <a:spcPct val="100000"/>
              </a:lnSpc>
              <a:spcBef>
                <a:spcPts val="400"/>
              </a:spcBef>
              <a:spcAft>
                <a:spcPts val="601"/>
              </a:spcAft>
            </a:pPr>
            <a:endParaRPr lang="el-GR" sz="2000" b="0" strike="noStrike" spc="-1" dirty="0">
              <a:latin typeface="Arial"/>
            </a:endParaRPr>
          </a:p>
          <a:p>
            <a:pPr marL="37080">
              <a:lnSpc>
                <a:spcPct val="100000"/>
              </a:lnSpc>
              <a:spcBef>
                <a:spcPts val="400"/>
              </a:spcBef>
              <a:spcAft>
                <a:spcPts val="601"/>
              </a:spcAft>
            </a:pPr>
            <a:endParaRPr lang="el-GR" sz="2000" b="0" strike="noStrike" spc="-1" dirty="0">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521817" y="562708"/>
            <a:ext cx="5768640" cy="6127135"/>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l-GR" sz="2000" b="0" strike="noStrike" spc="-1" dirty="0">
                <a:solidFill>
                  <a:srgbClr val="E3E3E3"/>
                </a:solidFill>
                <a:latin typeface="Monotype Corsiva" panose="03010101010201010101" pitchFamily="66" charset="0"/>
              </a:rPr>
              <a:t>Επιπλέον, δύο πρόσωπα, συμπλήρωσε ο Μπρουκ αργότερα, δεν είναι αρκετά για να γίνει θέατρο. «Αν ο ένας σηκωθεί όρθιος και ο άλλος τον παρακολουθεί, έχουμε ήδη το πρώτο βήμα. Για να έχουμε τώρα εδώ κάποια εξέλιξη, χρειαζόμαστε κι ένα τρίτο πρόσωπο, έτσι ώστε να υπάρξει μία συνάντηση. Μετά αναλαμβάνει η ίδια η ζωή και μπορεί να μας πάει πολύ μακριά, όμως τα τρία αυτά στοιχεία είναι απαραίτητα» . Η γυμνή σκηνή πρέπει να γίνεται χώρος συνάντησης και με τους θεατές. Αυτό μπορεί να γίνει μόνο όταν οι ηθοποιοί μπορούν να βλέπουν τους θεατές τους. Άρα, ένα χαλί για σκηνή, κάτω από τον πιο δυνατό προβολέα, το φως του ήλιου, ηθοποιοί και θεατές είναι τα θεμελιώδη και αναγκαία της θεατρικής τέχνης. Τίποτε άλλο</a:t>
            </a:r>
            <a:endParaRPr lang="el-GR" sz="2000" b="0" strike="noStrike" spc="-1" dirty="0">
              <a:latin typeface="Monotype Corsiva" panose="03010101010201010101" pitchFamily="66" charset="0"/>
            </a:endParaRPr>
          </a:p>
        </p:txBody>
      </p:sp>
      <p:sp>
        <p:nvSpPr>
          <p:cNvPr id="132" name="CustomShape 2"/>
          <p:cNvSpPr/>
          <p:nvPr/>
        </p:nvSpPr>
        <p:spPr>
          <a:xfrm>
            <a:off x="8297516" y="2435040"/>
            <a:ext cx="4966920" cy="276120"/>
          </a:xfrm>
          <a:prstGeom prst="rect">
            <a:avLst/>
          </a:prstGeom>
          <a:noFill/>
          <a:ln>
            <a:noFill/>
          </a:ln>
          <a:effectLst>
            <a:outerShdw>
              <a:srgbClr val="000000">
                <a:alpha val="46000"/>
              </a:srgbClr>
            </a:outerShdw>
          </a:effectLst>
        </p:spPr>
        <p:style>
          <a:lnRef idx="0">
            <a:scrgbClr r="0" g="0" b="0"/>
          </a:lnRef>
          <a:fillRef idx="0">
            <a:scrgbClr r="0" g="0" b="0"/>
          </a:fillRef>
          <a:effectRef idx="0">
            <a:scrgbClr r="0" g="0" b="0"/>
          </a:effectRef>
          <a:fontRef idx="minor"/>
        </p:style>
        <p:txBody>
          <a:bodyPr lIns="90000" tIns="45000" rIns="90000" bIns="45000" anchor="ctr">
            <a:normAutofit fontScale="88000" lnSpcReduction="20000"/>
          </a:bodyPr>
          <a:lstStyle/>
          <a:p>
            <a:pPr algn="ctr">
              <a:lnSpc>
                <a:spcPct val="100000"/>
              </a:lnSpc>
              <a:spcBef>
                <a:spcPts val="320"/>
              </a:spcBef>
              <a:spcAft>
                <a:spcPts val="601"/>
              </a:spcAft>
            </a:pPr>
            <a:endParaRPr lang="el-GR" sz="1600" b="0" strike="noStrike" spc="-1" dirty="0">
              <a:latin typeface="Arial"/>
            </a:endParaRPr>
          </a:p>
        </p:txBody>
      </p:sp>
      <p:pic>
        <p:nvPicPr>
          <p:cNvPr id="133" name="Εικόνα 3"/>
          <p:cNvPicPr/>
          <p:nvPr/>
        </p:nvPicPr>
        <p:blipFill>
          <a:blip r:embed="rId2"/>
          <a:stretch/>
        </p:blipFill>
        <p:spPr>
          <a:xfrm>
            <a:off x="6590179" y="1718995"/>
            <a:ext cx="5293800" cy="381456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TM04033929[[fn=Σχιστόλιθος]]</Template>
  <TotalTime>1670</TotalTime>
  <Words>3243</Words>
  <Application>Microsoft Office PowerPoint</Application>
  <PresentationFormat>Ευρεία οθόνη</PresentationFormat>
  <Paragraphs>180</Paragraphs>
  <Slides>43</Slides>
  <Notes>0</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3</vt:i4>
      </vt:variant>
      <vt:variant>
        <vt:lpstr>Τίτλοι διαφανειών</vt:lpstr>
      </vt:variant>
      <vt:variant>
        <vt:i4>43</vt:i4>
      </vt:variant>
    </vt:vector>
  </HeadingPairs>
  <TitlesOfParts>
    <vt:vector size="53" baseType="lpstr">
      <vt:lpstr>Arial</vt:lpstr>
      <vt:lpstr>Courier New</vt:lpstr>
      <vt:lpstr>Monotype Corsiva</vt:lpstr>
      <vt:lpstr>Noto Serif Light</vt:lpstr>
      <vt:lpstr>Symbol</vt:lpstr>
      <vt:lpstr>Wingdings</vt:lpstr>
      <vt:lpstr>Wingdings 2</vt:lpstr>
      <vt:lpstr>Office Theme</vt:lpstr>
      <vt:lpstr>Office Theme</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Ταξίδια του σκηνοθέτη στην Αφρική και την Ασία</vt:lpstr>
      <vt:lpstr>Παρουσίαση του PowerPoint</vt:lpstr>
      <vt:lpstr>Παρουσίαση του PowerPoint</vt:lpstr>
      <vt:lpstr>Παρουσίαση του PowerPoint</vt:lpstr>
      <vt:lpstr>Peter Brooke's Mahabharata :  https://www.youtube.com/watch?v=WT_-84AZef0 </vt:lpstr>
      <vt:lpstr>Παρουσίαση του PowerPoint</vt:lpstr>
      <vt:lpstr>Παρουσίαση του PowerPoint</vt:lpstr>
      <vt:lpstr>Peter Brook στο Παρίσι</vt:lpstr>
      <vt:lpstr>Bouffes du Nord</vt:lpstr>
      <vt:lpstr>Παρουσίαση του PowerPoint</vt:lpstr>
      <vt:lpstr>Παρουσίαση του PowerPoint</vt:lpstr>
      <vt:lpstr>Θεατρικά έργα</vt:lpstr>
      <vt:lpstr>Παρουσίαση του PowerPoint</vt:lpstr>
      <vt:lpstr>Όπερες που διεύθυνε:</vt:lpstr>
      <vt:lpstr>“The Magic Flute”</vt:lpstr>
      <vt:lpstr>Παρουσίαση του PowerPoint</vt:lpstr>
      <vt:lpstr>Παρουσίαση του PowerPoint</vt:lpstr>
      <vt:lpstr>ΕΠΙΡΡΟΕΣ </vt:lpstr>
      <vt:lpstr>Παρουσίαση του PowerPoint</vt:lpstr>
      <vt:lpstr>ANTONIN ARTAUD</vt:lpstr>
      <vt:lpstr>Παρουσίαση του PowerPoint</vt:lpstr>
      <vt:lpstr>Παρουσίαση του PowerPoint</vt:lpstr>
      <vt:lpstr>JOAN LITTLEWOOD</vt:lpstr>
      <vt:lpstr>JERZY GROTOWSKI</vt:lpstr>
      <vt:lpstr>ΣΥΝΕΡΓΑΤΕΣ</vt:lpstr>
      <vt:lpstr>Το έργο του Brook εμπνέεται επίσης από τις θεωρίες του πειραματικού θεάτρου των:  </vt:lpstr>
      <vt:lpstr>ΠΗΓΕΣ</vt:lpstr>
      <vt:lpstr>ΟΜΑΔΑ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PETER BROOK</dc:title>
  <dc:subject/>
  <dc:creator>Έλενα</dc:creator>
  <dc:description/>
  <cp:lastModifiedBy>Έλενα</cp:lastModifiedBy>
  <cp:revision>90</cp:revision>
  <dcterms:created xsi:type="dcterms:W3CDTF">2021-03-12T18:10:43Z</dcterms:created>
  <dcterms:modified xsi:type="dcterms:W3CDTF">2021-04-01T13:16:52Z</dcterms:modified>
  <dc:language>el-GR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Ευρεία οθόνη</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